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 id="2147484767" r:id="rId2"/>
    <p:sldMasterId id="2147484776" r:id="rId3"/>
  </p:sldMasterIdLst>
  <p:notesMasterIdLst>
    <p:notesMasterId r:id="rId76"/>
  </p:notesMasterIdLst>
  <p:handoutMasterIdLst>
    <p:handoutMasterId r:id="rId77"/>
  </p:handoutMasterIdLst>
  <p:sldIdLst>
    <p:sldId id="380" r:id="rId4"/>
    <p:sldId id="320" r:id="rId5"/>
    <p:sldId id="366" r:id="rId6"/>
    <p:sldId id="372" r:id="rId7"/>
    <p:sldId id="257" r:id="rId8"/>
    <p:sldId id="360" r:id="rId9"/>
    <p:sldId id="261" r:id="rId10"/>
    <p:sldId id="365" r:id="rId11"/>
    <p:sldId id="390" r:id="rId12"/>
    <p:sldId id="385" r:id="rId13"/>
    <p:sldId id="361" r:id="rId14"/>
    <p:sldId id="364" r:id="rId15"/>
    <p:sldId id="260" r:id="rId16"/>
    <p:sldId id="347" r:id="rId17"/>
    <p:sldId id="318" r:id="rId18"/>
    <p:sldId id="384" r:id="rId19"/>
    <p:sldId id="262" r:id="rId20"/>
    <p:sldId id="371" r:id="rId21"/>
    <p:sldId id="349" r:id="rId22"/>
    <p:sldId id="388" r:id="rId23"/>
    <p:sldId id="389" r:id="rId24"/>
    <p:sldId id="373" r:id="rId25"/>
    <p:sldId id="374" r:id="rId26"/>
    <p:sldId id="375" r:id="rId27"/>
    <p:sldId id="377" r:id="rId28"/>
    <p:sldId id="354" r:id="rId29"/>
    <p:sldId id="378" r:id="rId30"/>
    <p:sldId id="264" r:id="rId31"/>
    <p:sldId id="348" r:id="rId32"/>
    <p:sldId id="265" r:id="rId33"/>
    <p:sldId id="301" r:id="rId34"/>
    <p:sldId id="379" r:id="rId35"/>
    <p:sldId id="267" r:id="rId36"/>
    <p:sldId id="268" r:id="rId37"/>
    <p:sldId id="269" r:id="rId38"/>
    <p:sldId id="270" r:id="rId39"/>
    <p:sldId id="328" r:id="rId40"/>
    <p:sldId id="337" r:id="rId41"/>
    <p:sldId id="334" r:id="rId42"/>
    <p:sldId id="307" r:id="rId43"/>
    <p:sldId id="311" r:id="rId44"/>
    <p:sldId id="391" r:id="rId45"/>
    <p:sldId id="341" r:id="rId46"/>
    <p:sldId id="277" r:id="rId47"/>
    <p:sldId id="353" r:id="rId48"/>
    <p:sldId id="276" r:id="rId49"/>
    <p:sldId id="278" r:id="rId50"/>
    <p:sldId id="279" r:id="rId51"/>
    <p:sldId id="309" r:id="rId52"/>
    <p:sldId id="310" r:id="rId53"/>
    <p:sldId id="280" r:id="rId54"/>
    <p:sldId id="283" r:id="rId55"/>
    <p:sldId id="359" r:id="rId56"/>
    <p:sldId id="282" r:id="rId57"/>
    <p:sldId id="281" r:id="rId58"/>
    <p:sldId id="355" r:id="rId59"/>
    <p:sldId id="291" r:id="rId60"/>
    <p:sldId id="343" r:id="rId61"/>
    <p:sldId id="344" r:id="rId62"/>
    <p:sldId id="289" r:id="rId63"/>
    <p:sldId id="290" r:id="rId64"/>
    <p:sldId id="293" r:id="rId65"/>
    <p:sldId id="294" r:id="rId66"/>
    <p:sldId id="317" r:id="rId67"/>
    <p:sldId id="305" r:id="rId68"/>
    <p:sldId id="324" r:id="rId69"/>
    <p:sldId id="325" r:id="rId70"/>
    <p:sldId id="345" r:id="rId71"/>
    <p:sldId id="326" r:id="rId72"/>
    <p:sldId id="327" r:id="rId73"/>
    <p:sldId id="331" r:id="rId74"/>
    <p:sldId id="392" r:id="rId75"/>
  </p:sldIdLst>
  <p:sldSz cx="9144000" cy="5715000" type="screen16x10"/>
  <p:notesSz cx="6742113" cy="987425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7">
          <p15:clr>
            <a:srgbClr val="A4A3A4"/>
          </p15:clr>
        </p15:guide>
        <p15:guide id="2" orient="horz" pos="3070">
          <p15:clr>
            <a:srgbClr val="A4A3A4"/>
          </p15:clr>
        </p15:guide>
        <p15:guide id="3" pos="295">
          <p15:clr>
            <a:srgbClr val="A4A3A4"/>
          </p15:clr>
        </p15:guide>
        <p15:guide id="4" pos="54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516"/>
    <a:srgbClr val="EF3340"/>
    <a:srgbClr val="00A8B4"/>
    <a:srgbClr val="BB16A3"/>
    <a:srgbClr val="FFCD00"/>
    <a:srgbClr val="005EB8"/>
    <a:srgbClr val="FFCDB8"/>
    <a:srgbClr val="FFCF06"/>
    <a:srgbClr val="F8C704"/>
    <a:srgbClr val="EFC0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3" autoAdjust="0"/>
    <p:restoredTop sz="77913" autoAdjust="0"/>
  </p:normalViewPr>
  <p:slideViewPr>
    <p:cSldViewPr snapToObjects="1">
      <p:cViewPr varScale="1">
        <p:scale>
          <a:sx n="102" d="100"/>
          <a:sy n="102" d="100"/>
        </p:scale>
        <p:origin x="3340" y="68"/>
      </p:cViewPr>
      <p:guideLst>
        <p:guide orient="horz" pos="167"/>
        <p:guide orient="horz" pos="3070"/>
        <p:guide pos="295"/>
        <p:guide pos="5465"/>
      </p:guideLst>
    </p:cSldViewPr>
  </p:slideViewPr>
  <p:notesTextViewPr>
    <p:cViewPr>
      <p:scale>
        <a:sx n="100" d="100"/>
        <a:sy n="100" d="100"/>
      </p:scale>
      <p:origin x="0" y="0"/>
    </p:cViewPr>
  </p:notesTextViewPr>
  <p:sorterViewPr>
    <p:cViewPr>
      <p:scale>
        <a:sx n="184" d="100"/>
        <a:sy n="184"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3713"/>
          </a:xfrm>
          <a:prstGeom prst="rect">
            <a:avLst/>
          </a:prstGeom>
        </p:spPr>
        <p:txBody>
          <a:bodyPr vert="horz" lIns="91440" tIns="45720" rIns="91440" bIns="45720" rtlCol="0"/>
          <a:lstStyle>
            <a:lvl1pPr algn="l">
              <a:defRPr sz="1200"/>
            </a:lvl1pPr>
          </a:lstStyle>
          <a:p>
            <a:pPr>
              <a:defRPr/>
            </a:pPr>
            <a:endParaRPr lang="fi-FI"/>
          </a:p>
        </p:txBody>
      </p:sp>
      <p:sp>
        <p:nvSpPr>
          <p:cNvPr id="3" name="Date Placeholder 2"/>
          <p:cNvSpPr>
            <a:spLocks noGrp="1"/>
          </p:cNvSpPr>
          <p:nvPr>
            <p:ph type="dt" sz="quarter" idx="1"/>
          </p:nvPr>
        </p:nvSpPr>
        <p:spPr>
          <a:xfrm>
            <a:off x="3818971" y="0"/>
            <a:ext cx="2921582" cy="493713"/>
          </a:xfrm>
          <a:prstGeom prst="rect">
            <a:avLst/>
          </a:prstGeom>
        </p:spPr>
        <p:txBody>
          <a:bodyPr vert="horz" lIns="91440" tIns="45720" rIns="91440" bIns="45720" rtlCol="0"/>
          <a:lstStyle>
            <a:lvl1pPr algn="r">
              <a:defRPr sz="1200"/>
            </a:lvl1pPr>
          </a:lstStyle>
          <a:p>
            <a:pPr>
              <a:defRPr/>
            </a:pPr>
            <a:fld id="{939D04D9-2D90-E741-8C77-A958108973E5}" type="datetimeFigureOut">
              <a:rPr lang="en-US"/>
              <a:pPr>
                <a:defRPr/>
              </a:pPr>
              <a:t>9/7/2022</a:t>
            </a:fld>
            <a:endParaRPr lang="fi-FI"/>
          </a:p>
        </p:txBody>
      </p:sp>
      <p:sp>
        <p:nvSpPr>
          <p:cNvPr id="4" name="Footer Placeholder 3"/>
          <p:cNvSpPr>
            <a:spLocks noGrp="1"/>
          </p:cNvSpPr>
          <p:nvPr>
            <p:ph type="ftr" sz="quarter" idx="2"/>
          </p:nvPr>
        </p:nvSpPr>
        <p:spPr>
          <a:xfrm>
            <a:off x="0" y="9378824"/>
            <a:ext cx="2921582" cy="493713"/>
          </a:xfrm>
          <a:prstGeom prst="rect">
            <a:avLst/>
          </a:prstGeom>
        </p:spPr>
        <p:txBody>
          <a:bodyPr vert="horz" lIns="91440" tIns="45720" rIns="91440" bIns="45720" rtlCol="0" anchor="b"/>
          <a:lstStyle>
            <a:lvl1pPr algn="l">
              <a:defRPr sz="1200"/>
            </a:lvl1pPr>
          </a:lstStyle>
          <a:p>
            <a:pPr>
              <a:defRPr/>
            </a:pPr>
            <a:endParaRPr lang="fi-FI"/>
          </a:p>
        </p:txBody>
      </p:sp>
      <p:sp>
        <p:nvSpPr>
          <p:cNvPr id="5" name="Slide Number Placeholder 4"/>
          <p:cNvSpPr>
            <a:spLocks noGrp="1"/>
          </p:cNvSpPr>
          <p:nvPr>
            <p:ph type="sldNum" sz="quarter" idx="3"/>
          </p:nvPr>
        </p:nvSpPr>
        <p:spPr>
          <a:xfrm>
            <a:off x="3818971" y="9378824"/>
            <a:ext cx="2921582" cy="493713"/>
          </a:xfrm>
          <a:prstGeom prst="rect">
            <a:avLst/>
          </a:prstGeom>
        </p:spPr>
        <p:txBody>
          <a:bodyPr vert="horz" lIns="91440" tIns="45720" rIns="91440" bIns="45720" rtlCol="0" anchor="b"/>
          <a:lstStyle>
            <a:lvl1pPr algn="r">
              <a:defRPr sz="1200"/>
            </a:lvl1pPr>
          </a:lstStyle>
          <a:p>
            <a:pPr>
              <a:defRPr/>
            </a:pPr>
            <a:fld id="{381337A6-C487-9645-B543-6BBD05A1D191}" type="slidenum">
              <a:rPr lang="fi-FI"/>
              <a:pPr>
                <a:defRPr/>
              </a:pPr>
              <a:t>‹#›</a:t>
            </a:fld>
            <a:endParaRPr lang="fi-FI"/>
          </a:p>
        </p:txBody>
      </p:sp>
    </p:spTree>
    <p:extLst>
      <p:ext uri="{BB962C8B-B14F-4D97-AF65-F5344CB8AC3E}">
        <p14:creationId xmlns:p14="http://schemas.microsoft.com/office/powerpoint/2010/main" val="3824539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3713"/>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fi-FI"/>
          </a:p>
        </p:txBody>
      </p:sp>
      <p:sp>
        <p:nvSpPr>
          <p:cNvPr id="3" name="Date Placeholder 2"/>
          <p:cNvSpPr>
            <a:spLocks noGrp="1"/>
          </p:cNvSpPr>
          <p:nvPr>
            <p:ph type="dt" idx="1"/>
          </p:nvPr>
        </p:nvSpPr>
        <p:spPr>
          <a:xfrm>
            <a:off x="3818971" y="0"/>
            <a:ext cx="2921582" cy="493713"/>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FE7B0BA-8FA8-3A4A-9820-CF1299A8B616}" type="datetime1">
              <a:rPr lang="fi-FI"/>
              <a:pPr>
                <a:defRPr/>
              </a:pPr>
              <a:t>7.9.2022</a:t>
            </a:fld>
            <a:endParaRPr lang="fi-FI"/>
          </a:p>
        </p:txBody>
      </p:sp>
      <p:sp>
        <p:nvSpPr>
          <p:cNvPr id="4" name="Slide Image Placeholder 3"/>
          <p:cNvSpPr>
            <a:spLocks noGrp="1" noRot="1" noChangeAspect="1"/>
          </p:cNvSpPr>
          <p:nvPr>
            <p:ph type="sldImg" idx="2"/>
          </p:nvPr>
        </p:nvSpPr>
        <p:spPr>
          <a:xfrm>
            <a:off x="409575" y="741363"/>
            <a:ext cx="5922963" cy="3702050"/>
          </a:xfrm>
          <a:prstGeom prst="rect">
            <a:avLst/>
          </a:prstGeom>
          <a:noFill/>
          <a:ln w="12700">
            <a:solidFill>
              <a:prstClr val="black"/>
            </a:solidFill>
          </a:ln>
        </p:spPr>
        <p:txBody>
          <a:bodyPr vert="horz" lIns="91440" tIns="45720" rIns="91440" bIns="45720" rtlCol="0" anchor="ctr"/>
          <a:lstStyle/>
          <a:p>
            <a:pPr lvl="0"/>
            <a:endParaRPr lang="fi-FI" noProof="0"/>
          </a:p>
        </p:txBody>
      </p:sp>
      <p:sp>
        <p:nvSpPr>
          <p:cNvPr id="5" name="Notes Placeholder 4"/>
          <p:cNvSpPr>
            <a:spLocks noGrp="1"/>
          </p:cNvSpPr>
          <p:nvPr>
            <p:ph type="body" sz="quarter" idx="3"/>
          </p:nvPr>
        </p:nvSpPr>
        <p:spPr>
          <a:xfrm>
            <a:off x="674212" y="4690269"/>
            <a:ext cx="5393690" cy="4443413"/>
          </a:xfrm>
          <a:prstGeom prst="rect">
            <a:avLst/>
          </a:prstGeom>
        </p:spPr>
        <p:txBody>
          <a:bodyPr vert="horz" lIns="91440" tIns="45720" rIns="91440" bIns="45720" rtlCol="0">
            <a:normAutofit/>
          </a:bodyPr>
          <a:lstStyle/>
          <a:p>
            <a:pPr lvl="0"/>
            <a:r>
              <a:rPr lang="fi-FI" noProof="0"/>
              <a:t>Click to edit Master text styles</a:t>
            </a:r>
          </a:p>
          <a:p>
            <a:pPr lvl="1"/>
            <a:r>
              <a:rPr lang="fi-FI" noProof="0"/>
              <a:t>Second level</a:t>
            </a:r>
          </a:p>
          <a:p>
            <a:pPr lvl="2"/>
            <a:r>
              <a:rPr lang="fi-FI" noProof="0"/>
              <a:t>Third level</a:t>
            </a:r>
          </a:p>
          <a:p>
            <a:pPr lvl="3"/>
            <a:r>
              <a:rPr lang="fi-FI" noProof="0"/>
              <a:t>Fourth level</a:t>
            </a:r>
          </a:p>
          <a:p>
            <a:pPr lvl="4"/>
            <a:r>
              <a:rPr lang="fi-FI" noProof="0"/>
              <a:t>Fifth level</a:t>
            </a:r>
          </a:p>
        </p:txBody>
      </p:sp>
      <p:sp>
        <p:nvSpPr>
          <p:cNvPr id="6" name="Footer Placeholder 5"/>
          <p:cNvSpPr>
            <a:spLocks noGrp="1"/>
          </p:cNvSpPr>
          <p:nvPr>
            <p:ph type="ftr" sz="quarter" idx="4"/>
          </p:nvPr>
        </p:nvSpPr>
        <p:spPr>
          <a:xfrm>
            <a:off x="0" y="9378824"/>
            <a:ext cx="2921582" cy="493713"/>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fi-FI"/>
          </a:p>
        </p:txBody>
      </p:sp>
      <p:sp>
        <p:nvSpPr>
          <p:cNvPr id="7" name="Slide Number Placeholder 6"/>
          <p:cNvSpPr>
            <a:spLocks noGrp="1"/>
          </p:cNvSpPr>
          <p:nvPr>
            <p:ph type="sldNum" sz="quarter" idx="5"/>
          </p:nvPr>
        </p:nvSpPr>
        <p:spPr>
          <a:xfrm>
            <a:off x="3818971" y="9378824"/>
            <a:ext cx="2921582" cy="493713"/>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66A5FF2-0573-2649-A39A-26FA52E05379}" type="slidenum">
              <a:rPr lang="fi-FI"/>
              <a:pPr>
                <a:defRPr/>
              </a:pPr>
              <a:t>‹#›</a:t>
            </a:fld>
            <a:endParaRPr lang="fi-FI"/>
          </a:p>
        </p:txBody>
      </p:sp>
    </p:spTree>
    <p:extLst>
      <p:ext uri="{BB962C8B-B14F-4D97-AF65-F5344CB8AC3E}">
        <p14:creationId xmlns:p14="http://schemas.microsoft.com/office/powerpoint/2010/main" val="309729138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fsf.org/licens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https://unsplash.com/photos/gm3bxHin8VA</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a:t>
            </a:fld>
            <a:endParaRPr lang="fi-FI"/>
          </a:p>
        </p:txBody>
      </p:sp>
    </p:spTree>
    <p:extLst>
      <p:ext uri="{BB962C8B-B14F-4D97-AF65-F5344CB8AC3E}">
        <p14:creationId xmlns:p14="http://schemas.microsoft.com/office/powerpoint/2010/main" val="2840663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11</a:t>
            </a:fld>
            <a:endParaRPr lang="fi-FI"/>
          </a:p>
        </p:txBody>
      </p:sp>
    </p:spTree>
    <p:extLst>
      <p:ext uri="{BB962C8B-B14F-4D97-AF65-F5344CB8AC3E}">
        <p14:creationId xmlns:p14="http://schemas.microsoft.com/office/powerpoint/2010/main" val="1763961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12</a:t>
            </a:fld>
            <a:endParaRPr lang="fi-FI"/>
          </a:p>
        </p:txBody>
      </p:sp>
    </p:spTree>
    <p:extLst>
      <p:ext uri="{BB962C8B-B14F-4D97-AF65-F5344CB8AC3E}">
        <p14:creationId xmlns:p14="http://schemas.microsoft.com/office/powerpoint/2010/main" val="1409598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13</a:t>
            </a:fld>
            <a:endParaRPr lang="fi-FI"/>
          </a:p>
        </p:txBody>
      </p:sp>
    </p:spTree>
    <p:extLst>
      <p:ext uri="{BB962C8B-B14F-4D97-AF65-F5344CB8AC3E}">
        <p14:creationId xmlns:p14="http://schemas.microsoft.com/office/powerpoint/2010/main" val="408299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14</a:t>
            </a:fld>
            <a:endParaRPr lang="fi-FI"/>
          </a:p>
        </p:txBody>
      </p:sp>
    </p:spTree>
    <p:extLst>
      <p:ext uri="{BB962C8B-B14F-4D97-AF65-F5344CB8AC3E}">
        <p14:creationId xmlns:p14="http://schemas.microsoft.com/office/powerpoint/2010/main" val="198031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15</a:t>
            </a:fld>
            <a:endParaRPr lang="fi-FI"/>
          </a:p>
        </p:txBody>
      </p:sp>
    </p:spTree>
    <p:extLst>
      <p:ext uri="{BB962C8B-B14F-4D97-AF65-F5344CB8AC3E}">
        <p14:creationId xmlns:p14="http://schemas.microsoft.com/office/powerpoint/2010/main" val="1589429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17</a:t>
            </a:fld>
            <a:endParaRPr lang="fi-FI"/>
          </a:p>
        </p:txBody>
      </p:sp>
    </p:spTree>
    <p:extLst>
      <p:ext uri="{BB962C8B-B14F-4D97-AF65-F5344CB8AC3E}">
        <p14:creationId xmlns:p14="http://schemas.microsoft.com/office/powerpoint/2010/main" val="66499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section, we will talk about the usefulness of the MySQL in terms of job hunting. </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18</a:t>
            </a:fld>
            <a:endParaRPr lang="fi-FI"/>
          </a:p>
        </p:txBody>
      </p:sp>
    </p:spTree>
    <p:extLst>
      <p:ext uri="{BB962C8B-B14F-4D97-AF65-F5344CB8AC3E}">
        <p14:creationId xmlns:p14="http://schemas.microsoft.com/office/powerpoint/2010/main" val="67935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19</a:t>
            </a:fld>
            <a:endParaRPr lang="fi-FI"/>
          </a:p>
        </p:txBody>
      </p:sp>
    </p:spTree>
    <p:extLst>
      <p:ext uri="{BB962C8B-B14F-4D97-AF65-F5344CB8AC3E}">
        <p14:creationId xmlns:p14="http://schemas.microsoft.com/office/powerpoint/2010/main" val="4222695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 the results of searching </a:t>
            </a:r>
            <a:r>
              <a:rPr lang="en-US" dirty="0" err="1"/>
              <a:t>sql</a:t>
            </a:r>
            <a:r>
              <a:rPr lang="en-US" dirty="0"/>
              <a:t> related jobs in Finland this year on August 18 when I was preparing for the course. As you can see, there are over 487 jobs available at that day for those with a </a:t>
            </a:r>
            <a:r>
              <a:rPr lang="en-US" dirty="0" err="1"/>
              <a:t>sql</a:t>
            </a:r>
            <a:r>
              <a:rPr lang="en-US" dirty="0"/>
              <a:t> skill. Especially for those using SQL for doing analytics related job, there are 83 positions. I guess we will obtain more results, if we use Finnish word of analytics to do the search.   As we know job slots are normally fulfilled in a couple of months, we could actually expect  more relevant positions throughout the year.</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20</a:t>
            </a:fld>
            <a:endParaRPr lang="fi-FI"/>
          </a:p>
        </p:txBody>
      </p:sp>
    </p:spTree>
    <p:extLst>
      <p:ext uri="{BB962C8B-B14F-4D97-AF65-F5344CB8AC3E}">
        <p14:creationId xmlns:p14="http://schemas.microsoft.com/office/powerpoint/2010/main" val="115934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https://fi.indeed.com/viewjob?jk=cbfb99b503b6e4f4&amp;tk=1gbcnrjucsu1v800&amp;from=serp&amp;vjs=3</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21</a:t>
            </a:fld>
            <a:endParaRPr lang="fi-FI"/>
          </a:p>
        </p:txBody>
      </p:sp>
    </p:spTree>
    <p:extLst>
      <p:ext uri="{BB962C8B-B14F-4D97-AF65-F5344CB8AC3E}">
        <p14:creationId xmlns:p14="http://schemas.microsoft.com/office/powerpoint/2010/main" val="3165407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a:t>
            </a:fld>
            <a:endParaRPr lang="fi-FI"/>
          </a:p>
        </p:txBody>
      </p:sp>
    </p:spTree>
    <p:extLst>
      <p:ext uri="{BB962C8B-B14F-4D97-AF65-F5344CB8AC3E}">
        <p14:creationId xmlns:p14="http://schemas.microsoft.com/office/powerpoint/2010/main" val="142160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talk about the role of MySQL in the data life cycle or in a analytic project from the view of data manipulation</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22</a:t>
            </a:fld>
            <a:endParaRPr lang="fi-FI"/>
          </a:p>
        </p:txBody>
      </p:sp>
    </p:spTree>
    <p:extLst>
      <p:ext uri="{BB962C8B-B14F-4D97-AF65-F5344CB8AC3E}">
        <p14:creationId xmlns:p14="http://schemas.microsoft.com/office/powerpoint/2010/main" val="2207367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you consider such data manipulation steps are easy and could be done in a short period of time. But in reality, such data manipulation or transformation works occupied lots of time for analysts. For instance, this is a slide from our alumni, Tuukka and Jesse. They are business consultant at </a:t>
            </a:r>
            <a:r>
              <a:rPr lang="en-US" dirty="0" err="1"/>
              <a:t>Ecraft</a:t>
            </a:r>
            <a:r>
              <a:rPr lang="en-US" dirty="0"/>
              <a:t>. </a:t>
            </a:r>
            <a:r>
              <a:rPr lang="en-US" dirty="0" err="1"/>
              <a:t>Ecraft</a:t>
            </a:r>
            <a:r>
              <a:rPr lang="en-US" dirty="0"/>
              <a:t> is often a sponsors of different student events of our department. They show in a guest lecture last year that in their daily work, they would have to spend about 70% of time to do data transformation and modelling.   </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23</a:t>
            </a:fld>
            <a:endParaRPr lang="fi-FI"/>
          </a:p>
        </p:txBody>
      </p:sp>
    </p:spTree>
    <p:extLst>
      <p:ext uri="{BB962C8B-B14F-4D97-AF65-F5344CB8AC3E}">
        <p14:creationId xmlns:p14="http://schemas.microsoft.com/office/powerpoint/2010/main" val="230101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24</a:t>
            </a:fld>
            <a:endParaRPr lang="fi-FI"/>
          </a:p>
        </p:txBody>
      </p:sp>
    </p:spTree>
    <p:extLst>
      <p:ext uri="{BB962C8B-B14F-4D97-AF65-F5344CB8AC3E}">
        <p14:creationId xmlns:p14="http://schemas.microsoft.com/office/powerpoint/2010/main" val="3611010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While in the previous discussion, we have mainly talked about MySQL from a view of data analytics. But you should notice that not all MySQL related positions are for analytics. We have other positions approaching MySQL with a different requirements. For instance, </a:t>
            </a:r>
          </a:p>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25</a:t>
            </a:fld>
            <a:endParaRPr lang="fi-FI"/>
          </a:p>
        </p:txBody>
      </p:sp>
    </p:spTree>
    <p:extLst>
      <p:ext uri="{BB962C8B-B14F-4D97-AF65-F5344CB8AC3E}">
        <p14:creationId xmlns:p14="http://schemas.microsoft.com/office/powerpoint/2010/main" val="1075133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understanding, a very different requirement for using MySQL for data analytics is an analytical mind. If you use SQL for some sorting jobs, you may have a more organized data. But for being an analyst, you have to be more creative. If we consider data as a collection of </a:t>
            </a:r>
            <a:r>
              <a:rPr lang="en-US" dirty="0" err="1"/>
              <a:t>lego</a:t>
            </a:r>
            <a:r>
              <a:rPr lang="en-US" dirty="0"/>
              <a:t> bricks, business insights can be obtained after you creatively using the data. This is an very important capability, you will gain more understanding after completing the big assignment. </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26</a:t>
            </a:fld>
            <a:endParaRPr lang="fi-FI"/>
          </a:p>
        </p:txBody>
      </p:sp>
    </p:spTree>
    <p:extLst>
      <p:ext uri="{BB962C8B-B14F-4D97-AF65-F5344CB8AC3E}">
        <p14:creationId xmlns:p14="http://schemas.microsoft.com/office/powerpoint/2010/main" val="3925511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briefly talk about how to learn MySQL</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27</a:t>
            </a:fld>
            <a:endParaRPr lang="fi-FI"/>
          </a:p>
        </p:txBody>
      </p:sp>
    </p:spTree>
    <p:extLst>
      <p:ext uri="{BB962C8B-B14F-4D97-AF65-F5344CB8AC3E}">
        <p14:creationId xmlns:p14="http://schemas.microsoft.com/office/powerpoint/2010/main" val="1347877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pyramid shows how your learning can be more effective by taking particular activities. As we are doing a programing course, it is highly important that you participate in practicing the software. By attending the lecture, you might remember 50% of the information delivered to you, but by participating in hands-on session, you could remember about 70%, but for using the language to solve problem through your own thinking, you will remember about 90% of what you do.</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28</a:t>
            </a:fld>
            <a:endParaRPr lang="fi-FI"/>
          </a:p>
        </p:txBody>
      </p:sp>
    </p:spTree>
    <p:extLst>
      <p:ext uri="{BB962C8B-B14F-4D97-AF65-F5344CB8AC3E}">
        <p14:creationId xmlns:p14="http://schemas.microsoft.com/office/powerpoint/2010/main" val="1071388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fi-FI" dirty="0" err="1"/>
              <a:t>The</a:t>
            </a:r>
            <a:r>
              <a:rPr lang="fi-FI" dirty="0"/>
              <a:t> </a:t>
            </a:r>
            <a:r>
              <a:rPr lang="fi-FI" dirty="0" err="1"/>
              <a:t>right</a:t>
            </a:r>
            <a:r>
              <a:rPr lang="fi-FI" dirty="0"/>
              <a:t> </a:t>
            </a:r>
            <a:r>
              <a:rPr lang="fi-FI" dirty="0" err="1"/>
              <a:t>way</a:t>
            </a:r>
            <a:r>
              <a:rPr lang="fi-FI" dirty="0"/>
              <a:t> to </a:t>
            </a:r>
            <a:r>
              <a:rPr lang="fi-FI" dirty="0" err="1"/>
              <a:t>learn</a:t>
            </a:r>
            <a:r>
              <a:rPr lang="fi-FI" dirty="0"/>
              <a:t> MySQL is to </a:t>
            </a:r>
            <a:r>
              <a:rPr lang="fi-FI" dirty="0" err="1"/>
              <a:t>learn</a:t>
            </a:r>
            <a:r>
              <a:rPr lang="fi-FI" dirty="0"/>
              <a:t> it as a </a:t>
            </a:r>
            <a:r>
              <a:rPr lang="fi-FI" dirty="0" err="1"/>
              <a:t>language</a:t>
            </a:r>
            <a:r>
              <a:rPr lang="fi-FI" dirty="0"/>
              <a:t>, as </a:t>
            </a:r>
            <a:r>
              <a:rPr lang="fi-FI" dirty="0" err="1"/>
              <a:t>the</a:t>
            </a:r>
            <a:r>
              <a:rPr lang="fi-FI" dirty="0"/>
              <a:t> </a:t>
            </a:r>
            <a:r>
              <a:rPr lang="fi-FI" dirty="0" err="1"/>
              <a:t>easiest</a:t>
            </a:r>
            <a:r>
              <a:rPr lang="fi-FI" dirty="0"/>
              <a:t> </a:t>
            </a:r>
            <a:r>
              <a:rPr lang="fi-FI" dirty="0" err="1"/>
              <a:t>langauge</a:t>
            </a:r>
            <a:r>
              <a:rPr lang="fi-FI" dirty="0"/>
              <a:t> in </a:t>
            </a:r>
            <a:r>
              <a:rPr lang="fi-FI" dirty="0" err="1"/>
              <a:t>the</a:t>
            </a:r>
            <a:r>
              <a:rPr lang="fi-FI" dirty="0"/>
              <a:t> </a:t>
            </a:r>
            <a:r>
              <a:rPr lang="fi-FI" dirty="0" err="1"/>
              <a:t>world</a:t>
            </a:r>
            <a:r>
              <a:rPr lang="fi-FI" dirty="0"/>
              <a:t>, </a:t>
            </a:r>
            <a:r>
              <a:rPr lang="fi-FI" dirty="0" err="1"/>
              <a:t>that</a:t>
            </a:r>
            <a:r>
              <a:rPr lang="fi-FI" dirty="0"/>
              <a:t> </a:t>
            </a:r>
            <a:r>
              <a:rPr lang="fi-FI" dirty="0" err="1"/>
              <a:t>you</a:t>
            </a:r>
            <a:r>
              <a:rPr lang="fi-FI" dirty="0"/>
              <a:t> </a:t>
            </a:r>
            <a:r>
              <a:rPr lang="fi-FI" dirty="0" err="1"/>
              <a:t>would</a:t>
            </a:r>
            <a:r>
              <a:rPr lang="fi-FI" dirty="0"/>
              <a:t> </a:t>
            </a:r>
            <a:r>
              <a:rPr lang="fi-FI" dirty="0" err="1"/>
              <a:t>learn</a:t>
            </a:r>
            <a:r>
              <a:rPr lang="fi-FI" dirty="0"/>
              <a:t> </a:t>
            </a:r>
            <a:r>
              <a:rPr lang="fi-FI" dirty="0" err="1"/>
              <a:t>by</a:t>
            </a:r>
            <a:r>
              <a:rPr lang="fi-FI" dirty="0"/>
              <a:t> </a:t>
            </a:r>
            <a:r>
              <a:rPr lang="fi-FI" dirty="0" err="1"/>
              <a:t>taking</a:t>
            </a:r>
            <a:r>
              <a:rPr lang="fi-FI" dirty="0"/>
              <a:t> </a:t>
            </a:r>
            <a:r>
              <a:rPr lang="fi-FI" dirty="0" err="1"/>
              <a:t>only</a:t>
            </a:r>
            <a:r>
              <a:rPr lang="fi-FI" dirty="0"/>
              <a:t> 24 </a:t>
            </a:r>
            <a:r>
              <a:rPr lang="fi-FI" dirty="0" err="1"/>
              <a:t>hours</a:t>
            </a:r>
            <a:r>
              <a:rPr lang="fi-FI" dirty="0"/>
              <a:t> of </a:t>
            </a:r>
            <a:r>
              <a:rPr lang="fi-FI" dirty="0" err="1"/>
              <a:t>lectures</a:t>
            </a:r>
            <a:r>
              <a:rPr lang="fi-FI" dirty="0"/>
              <a:t> and </a:t>
            </a:r>
            <a:r>
              <a:rPr lang="fi-FI" dirty="0" err="1"/>
              <a:t>hands-on</a:t>
            </a:r>
            <a:r>
              <a:rPr lang="fi-FI" dirty="0"/>
              <a:t> sessions. In </a:t>
            </a:r>
            <a:r>
              <a:rPr lang="fi-FI" dirty="0" err="1"/>
              <a:t>this</a:t>
            </a:r>
            <a:r>
              <a:rPr lang="fi-FI" dirty="0"/>
              <a:t> </a:t>
            </a:r>
            <a:r>
              <a:rPr lang="fi-FI" dirty="0" err="1"/>
              <a:t>process</a:t>
            </a:r>
            <a:r>
              <a:rPr lang="fi-FI" dirty="0"/>
              <a:t>, </a:t>
            </a:r>
            <a:r>
              <a:rPr lang="fi-FI" dirty="0" err="1"/>
              <a:t>you</a:t>
            </a:r>
            <a:r>
              <a:rPr lang="fi-FI" dirty="0"/>
              <a:t> </a:t>
            </a:r>
            <a:r>
              <a:rPr lang="fi-FI" dirty="0" err="1"/>
              <a:t>will</a:t>
            </a:r>
            <a:r>
              <a:rPr lang="fi-FI" dirty="0"/>
              <a:t> </a:t>
            </a:r>
            <a:r>
              <a:rPr lang="fi-FI" dirty="0" err="1"/>
              <a:t>first</a:t>
            </a:r>
            <a:r>
              <a:rPr lang="fi-FI" dirty="0"/>
              <a:t> </a:t>
            </a:r>
            <a:r>
              <a:rPr lang="fi-FI" dirty="0" err="1"/>
              <a:t>learn</a:t>
            </a:r>
            <a:r>
              <a:rPr lang="fi-FI" dirty="0"/>
              <a:t> some </a:t>
            </a:r>
            <a:r>
              <a:rPr lang="fi-FI" dirty="0" err="1"/>
              <a:t>basic</a:t>
            </a:r>
            <a:r>
              <a:rPr lang="fi-FI" dirty="0"/>
              <a:t> </a:t>
            </a:r>
            <a:r>
              <a:rPr lang="fi-FI" dirty="0" err="1"/>
              <a:t>vocabulary</a:t>
            </a:r>
            <a:r>
              <a:rPr lang="fi-FI" dirty="0"/>
              <a:t> </a:t>
            </a:r>
            <a:r>
              <a:rPr lang="fi-FI" dirty="0" err="1"/>
              <a:t>like</a:t>
            </a:r>
            <a:r>
              <a:rPr lang="fi-FI" dirty="0"/>
              <a:t> </a:t>
            </a:r>
            <a:r>
              <a:rPr lang="fi-FI" dirty="0" err="1"/>
              <a:t>words</a:t>
            </a:r>
            <a:r>
              <a:rPr lang="fi-FI" dirty="0"/>
              <a:t>, </a:t>
            </a:r>
            <a:r>
              <a:rPr lang="fi-FI" dirty="0" err="1"/>
              <a:t>then</a:t>
            </a:r>
            <a:r>
              <a:rPr lang="fi-FI" dirty="0"/>
              <a:t> </a:t>
            </a:r>
            <a:r>
              <a:rPr lang="fi-FI" dirty="0" err="1"/>
              <a:t>you</a:t>
            </a:r>
            <a:r>
              <a:rPr lang="fi-FI" dirty="0"/>
              <a:t> </a:t>
            </a:r>
            <a:r>
              <a:rPr lang="fi-FI" dirty="0" err="1"/>
              <a:t>combined</a:t>
            </a:r>
            <a:r>
              <a:rPr lang="fi-FI" dirty="0"/>
              <a:t> </a:t>
            </a:r>
            <a:r>
              <a:rPr lang="fi-FI" dirty="0" err="1"/>
              <a:t>more</a:t>
            </a:r>
            <a:r>
              <a:rPr lang="fi-FI" dirty="0"/>
              <a:t> </a:t>
            </a:r>
            <a:r>
              <a:rPr lang="fi-FI" dirty="0" err="1"/>
              <a:t>words</a:t>
            </a:r>
            <a:r>
              <a:rPr lang="fi-FI" dirty="0"/>
              <a:t> to </a:t>
            </a:r>
            <a:r>
              <a:rPr lang="fi-FI" dirty="0" err="1"/>
              <a:t>be</a:t>
            </a:r>
            <a:r>
              <a:rPr lang="fi-FI" dirty="0"/>
              <a:t> </a:t>
            </a:r>
            <a:r>
              <a:rPr lang="fi-FI" dirty="0" err="1"/>
              <a:t>sentences</a:t>
            </a:r>
            <a:r>
              <a:rPr lang="fi-FI" dirty="0"/>
              <a:t>. </a:t>
            </a:r>
            <a:r>
              <a:rPr lang="fi-FI" dirty="0" err="1"/>
              <a:t>Finally</a:t>
            </a:r>
            <a:r>
              <a:rPr lang="fi-FI" dirty="0"/>
              <a:t>, </a:t>
            </a:r>
            <a:r>
              <a:rPr lang="fi-FI" dirty="0" err="1"/>
              <a:t>you</a:t>
            </a:r>
            <a:r>
              <a:rPr lang="fi-FI" dirty="0"/>
              <a:t> </a:t>
            </a:r>
            <a:r>
              <a:rPr lang="fi-FI" dirty="0" err="1"/>
              <a:t>will</a:t>
            </a:r>
            <a:r>
              <a:rPr lang="fi-FI" dirty="0"/>
              <a:t> </a:t>
            </a:r>
            <a:r>
              <a:rPr lang="fi-FI" dirty="0" err="1"/>
              <a:t>be</a:t>
            </a:r>
            <a:r>
              <a:rPr lang="fi-FI" dirty="0"/>
              <a:t> </a:t>
            </a:r>
            <a:r>
              <a:rPr lang="fi-FI" dirty="0" err="1"/>
              <a:t>able</a:t>
            </a:r>
            <a:r>
              <a:rPr lang="fi-FI" dirty="0"/>
              <a:t> to </a:t>
            </a:r>
            <a:r>
              <a:rPr lang="fi-FI" dirty="0" err="1"/>
              <a:t>many</a:t>
            </a:r>
            <a:r>
              <a:rPr lang="fi-FI" dirty="0"/>
              <a:t> </a:t>
            </a:r>
            <a:r>
              <a:rPr lang="fi-FI" dirty="0" err="1"/>
              <a:t>sentence</a:t>
            </a:r>
            <a:r>
              <a:rPr lang="fi-FI" dirty="0"/>
              <a:t> to </a:t>
            </a:r>
            <a:r>
              <a:rPr lang="en-GB" b="0" dirty="0"/>
              <a:t>constitute a article to solve a specific business problem. </a:t>
            </a:r>
          </a:p>
          <a:p>
            <a:r>
              <a:rPr lang="fi-FI" dirty="0"/>
              <a:t> </a:t>
            </a:r>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29</a:t>
            </a:fld>
            <a:endParaRPr lang="fi-FI"/>
          </a:p>
        </p:txBody>
      </p:sp>
    </p:spTree>
    <p:extLst>
      <p:ext uri="{BB962C8B-B14F-4D97-AF65-F5344CB8AC3E}">
        <p14:creationId xmlns:p14="http://schemas.microsoft.com/office/powerpoint/2010/main" val="620804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to be benefited from taking the course, I would highly encourage you to practice the language, making MySQL your main working station for data related jobs, even thought you have mainly used Excel for such jobs. </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30</a:t>
            </a:fld>
            <a:endParaRPr lang="fi-FI"/>
          </a:p>
        </p:txBody>
      </p:sp>
    </p:spTree>
    <p:extLst>
      <p:ext uri="{BB962C8B-B14F-4D97-AF65-F5344CB8AC3E}">
        <p14:creationId xmlns:p14="http://schemas.microsoft.com/office/powerpoint/2010/main" val="622324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have explained company needs those with a database skills, but why this is the case. Such increasing demand is actually triggered by the fact that currently company can collect more and more data and the cost for hosting and utilizing big data has been substantially reduced. For instance, BI software like Power BI can be purchased at a very low cost. All of these motivated company to recruit people with a capability to utilize and analyze data. That is also why major business topics are implementing business analytic program at different level and so do our school. To utilize company data, the most fundamental tool that I must have is database skill.</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33</a:t>
            </a:fld>
            <a:endParaRPr lang="fi-FI"/>
          </a:p>
        </p:txBody>
      </p:sp>
    </p:spTree>
    <p:extLst>
      <p:ext uri="{BB962C8B-B14F-4D97-AF65-F5344CB8AC3E}">
        <p14:creationId xmlns:p14="http://schemas.microsoft.com/office/powerpoint/2010/main" val="1596137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a:t>
            </a:fld>
            <a:endParaRPr lang="fi-FI"/>
          </a:p>
        </p:txBody>
      </p:sp>
    </p:spTree>
    <p:extLst>
      <p:ext uri="{BB962C8B-B14F-4D97-AF65-F5344CB8AC3E}">
        <p14:creationId xmlns:p14="http://schemas.microsoft.com/office/powerpoint/2010/main" val="2877063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34</a:t>
            </a:fld>
            <a:endParaRPr lang="fi-FI"/>
          </a:p>
        </p:txBody>
      </p:sp>
    </p:spTree>
    <p:extLst>
      <p:ext uri="{BB962C8B-B14F-4D97-AF65-F5344CB8AC3E}">
        <p14:creationId xmlns:p14="http://schemas.microsoft.com/office/powerpoint/2010/main" val="2851093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35</a:t>
            </a:fld>
            <a:endParaRPr lang="fi-FI"/>
          </a:p>
        </p:txBody>
      </p:sp>
    </p:spTree>
    <p:extLst>
      <p:ext uri="{BB962C8B-B14F-4D97-AF65-F5344CB8AC3E}">
        <p14:creationId xmlns:p14="http://schemas.microsoft.com/office/powerpoint/2010/main" val="1900148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b="1" dirty="0"/>
              <a:t>Human imagination is not</a:t>
            </a:r>
            <a:r>
              <a:rPr lang="en-US" b="1" baseline="0" dirty="0"/>
              <a:t> unlimited</a:t>
            </a:r>
            <a:endParaRPr lang="en-US" b="1"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36</a:t>
            </a:fld>
            <a:endParaRPr lang="fi-FI"/>
          </a:p>
        </p:txBody>
      </p:sp>
    </p:spTree>
    <p:extLst>
      <p:ext uri="{BB962C8B-B14F-4D97-AF65-F5344CB8AC3E}">
        <p14:creationId xmlns:p14="http://schemas.microsoft.com/office/powerpoint/2010/main" val="1295792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37</a:t>
            </a:fld>
            <a:endParaRPr lang="fi-FI"/>
          </a:p>
        </p:txBody>
      </p:sp>
    </p:spTree>
    <p:extLst>
      <p:ext uri="{BB962C8B-B14F-4D97-AF65-F5344CB8AC3E}">
        <p14:creationId xmlns:p14="http://schemas.microsoft.com/office/powerpoint/2010/main" val="387159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41</a:t>
            </a:fld>
            <a:endParaRPr lang="fi-FI"/>
          </a:p>
        </p:txBody>
      </p:sp>
    </p:spTree>
    <p:extLst>
      <p:ext uri="{BB962C8B-B14F-4D97-AF65-F5344CB8AC3E}">
        <p14:creationId xmlns:p14="http://schemas.microsoft.com/office/powerpoint/2010/main" val="1275337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43</a:t>
            </a:fld>
            <a:endParaRPr lang="fi-FI"/>
          </a:p>
        </p:txBody>
      </p:sp>
    </p:spTree>
    <p:extLst>
      <p:ext uri="{BB962C8B-B14F-4D97-AF65-F5344CB8AC3E}">
        <p14:creationId xmlns:p14="http://schemas.microsoft.com/office/powerpoint/2010/main" val="319128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45</a:t>
            </a:fld>
            <a:endParaRPr lang="fi-FI"/>
          </a:p>
        </p:txBody>
      </p:sp>
    </p:spTree>
    <p:extLst>
      <p:ext uri="{BB962C8B-B14F-4D97-AF65-F5344CB8AC3E}">
        <p14:creationId xmlns:p14="http://schemas.microsoft.com/office/powerpoint/2010/main" val="2473090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science, overhead is any combination of excess or indirect computation time, memory, bandwidth, or other resources that are required to perform a specific task.</a:t>
            </a:r>
          </a:p>
          <a:p>
            <a:endParaRPr lang="en-US" dirty="0"/>
          </a:p>
          <a:p>
            <a:r>
              <a:rPr lang="en-US" b="1" dirty="0"/>
              <a:t>mission critical applications: </a:t>
            </a:r>
            <a:r>
              <a:rPr lang="en-US" dirty="0"/>
              <a:t>Railway/aircraft operating and control systems</a:t>
            </a:r>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46</a:t>
            </a:fld>
            <a:endParaRPr lang="fi-FI"/>
          </a:p>
        </p:txBody>
      </p:sp>
    </p:spTree>
    <p:extLst>
      <p:ext uri="{BB962C8B-B14F-4D97-AF65-F5344CB8AC3E}">
        <p14:creationId xmlns:p14="http://schemas.microsoft.com/office/powerpoint/2010/main" val="563904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a:t>MySQL is a database management system.</a:t>
            </a:r>
            <a:r>
              <a:rPr lang="en-US" dirty="0"/>
              <a:t> </a:t>
            </a:r>
          </a:p>
          <a:p>
            <a:r>
              <a:rPr lang="en-US" dirty="0"/>
              <a:t>A database is a structured collection of data. It may be anything from a simple shopping list to a picture gallery or the vast amounts of information in a corporate network. To add, access, and process data stored in a computer database, you need a database management system such as MySQL Server. Since computers are very good at handling large amounts of data, database management systems play a central role in computing, as standalone utilities, or as parts of other applications. </a:t>
            </a:r>
          </a:p>
          <a:p>
            <a:r>
              <a:rPr lang="en-US" b="1" dirty="0"/>
              <a:t>MySQL databases are relational.</a:t>
            </a:r>
            <a:r>
              <a:rPr lang="en-US" dirty="0"/>
              <a:t> </a:t>
            </a:r>
          </a:p>
          <a:p>
            <a:r>
              <a:rPr lang="en-US" dirty="0"/>
              <a:t>A relational database stores data in separate tables rather than putting all the data in one big storeroom. The database structures are organized into physical files optimized for speed. The logical model, with objects such as databases, tables, views, rows, and columns, offers a flexible programming environment. You set up rules governing the relationships between different data fields, such as one-to-one, one-to-many, unique, required or optional, and “pointers” between different tables. The database enforces these rules, so that with a well-designed database, your application never sees inconsistent, duplicate, orphan, out-of-date, or missing data. </a:t>
            </a:r>
          </a:p>
          <a:p>
            <a:r>
              <a:rPr lang="en-US" dirty="0"/>
              <a:t>The SQL part of “MySQL” stands for “Structured Query Language”. SQL is the most common standardized language used to access databases. Depending on your programming environment, you might enter SQL directly (for example, to generate reports), embed SQL statements into code written in another language, or use a language-specific API that hides the SQL syntax. </a:t>
            </a:r>
          </a:p>
          <a:p>
            <a:r>
              <a:rPr lang="en-US" dirty="0"/>
              <a:t>SQL is defined by the ANSI/ISO SQL Standard. The SQL standard has been evolving since 1986 and several versions exist. In this manual, “SQL-92” refers to the standard released in 1992, “SQL:1999” refers to the standard released in 1999, and “SQL:2003” refers to the current version of the standard. We use the phrase “the SQL standard” to mean the current version of the SQL Standard at any time. </a:t>
            </a:r>
          </a:p>
          <a:p>
            <a:r>
              <a:rPr lang="en-US" b="1" dirty="0"/>
              <a:t>MySQL software is Open Source.</a:t>
            </a:r>
            <a:r>
              <a:rPr lang="en-US" dirty="0"/>
              <a:t> </a:t>
            </a:r>
          </a:p>
          <a:p>
            <a:r>
              <a:rPr lang="en-US" dirty="0"/>
              <a:t>Open Source means that it is possible for anyone to use and modify the software. Anybody can download the MySQL software from the Internet and use it without paying anything. If you wish, you may study the source code and change it to suit your needs. The MySQL software uses the GPL (GNU General Public License), </a:t>
            </a:r>
            <a:r>
              <a:rPr lang="en-US" dirty="0">
                <a:hlinkClick r:id="rId3"/>
              </a:rPr>
              <a:t>http://www.fsf.org/licenses/</a:t>
            </a:r>
            <a:r>
              <a:rPr lang="en-US" dirty="0"/>
              <a:t>, to define what you may and may not do with the software in different situations. If you feel uncomfortable with the GPL or need to embed MySQL code into a commercial application, you can buy a commercially licensed version from us. See the MySQL Licensing Overview for more information (http://www.mysql.com/company/legal/licensing/). </a:t>
            </a:r>
          </a:p>
          <a:p>
            <a:r>
              <a:rPr lang="en-US" b="1" dirty="0"/>
              <a:t>The MySQL Database Server is very fast, reliable, scalable, and easy to use.</a:t>
            </a:r>
            <a:r>
              <a:rPr lang="en-US" dirty="0"/>
              <a:t> </a:t>
            </a:r>
          </a:p>
          <a:p>
            <a:r>
              <a:rPr lang="en-US" dirty="0"/>
              <a:t>If that is what you are looking for, you should give it a try. MySQL Server can run comfortably on a desktop or laptop, alongside your other applications, web servers, and so on, requiring little or no attention. If you dedicate an entire machine to MySQL, you can adjust the settings to take advantage of all the memory, CPU power, and I/O capacity available. MySQL can also scale up to clusters of machines, networked together. </a:t>
            </a:r>
          </a:p>
          <a:p>
            <a:r>
              <a:rPr lang="en-US" dirty="0"/>
              <a:t>You can find a performance comparison of MySQL Server with other database managers on our benchmark page. </a:t>
            </a:r>
          </a:p>
          <a:p>
            <a:r>
              <a:rPr lang="en-US" dirty="0"/>
              <a:t>MySQL Server was originally developed to handle large databases much faster than existing solutions and has been successfully used in highly demanding production environments for several years. Although under constant development, MySQL Server today offers a rich and useful set of functions. Its connectivity, speed, and security make MySQL Server highly suited for accessing databases on the Internet. </a:t>
            </a:r>
          </a:p>
          <a:p>
            <a:r>
              <a:rPr lang="en-US" b="1" dirty="0"/>
              <a:t>MySQL Server works in client/server or embedded systems.</a:t>
            </a:r>
            <a:r>
              <a:rPr lang="en-US" dirty="0"/>
              <a:t> </a:t>
            </a:r>
          </a:p>
          <a:p>
            <a:r>
              <a:rPr lang="en-US" dirty="0"/>
              <a:t>The MySQL Database Software is a client/server system that consists of a multi-threaded SQL server that supports different </a:t>
            </a:r>
            <a:r>
              <a:rPr lang="en-US" dirty="0" err="1"/>
              <a:t>backends</a:t>
            </a:r>
            <a:r>
              <a:rPr lang="en-US" dirty="0"/>
              <a:t>, several different client programs and libraries, administrative tools, and a wide range of application programming interfaces (APIs). </a:t>
            </a:r>
          </a:p>
          <a:p>
            <a:r>
              <a:rPr lang="en-US" dirty="0"/>
              <a:t>We also provide MySQL Server as an embedded multi-threaded library that you can link into your application to get a smaller, faster, easier-to-manage standalone product. </a:t>
            </a:r>
          </a:p>
          <a:p>
            <a:endParaRPr lang="en-US" dirty="0"/>
          </a:p>
        </p:txBody>
      </p:sp>
      <p:sp>
        <p:nvSpPr>
          <p:cNvPr id="4" name="Slide Number Placeholder 3"/>
          <p:cNvSpPr>
            <a:spLocks noGrp="1"/>
          </p:cNvSpPr>
          <p:nvPr>
            <p:ph type="sldNum" sz="quarter" idx="10"/>
          </p:nvPr>
        </p:nvSpPr>
        <p:spPr/>
        <p:txBody>
          <a:bodyPr/>
          <a:lstStyle/>
          <a:p>
            <a:fld id="{49B57DFE-C4F0-4B27-B700-C869E0B9E9EA}" type="slidenum">
              <a:rPr lang="en-US" smtClean="0"/>
              <a:t>48</a:t>
            </a:fld>
            <a:endParaRPr lang="en-US"/>
          </a:p>
        </p:txBody>
      </p:sp>
    </p:spTree>
    <p:extLst>
      <p:ext uri="{BB962C8B-B14F-4D97-AF65-F5344CB8AC3E}">
        <p14:creationId xmlns:p14="http://schemas.microsoft.com/office/powerpoint/2010/main" val="1462294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49</a:t>
            </a:fld>
            <a:endParaRPr lang="fi-FI"/>
          </a:p>
        </p:txBody>
      </p:sp>
    </p:spTree>
    <p:extLst>
      <p:ext uri="{BB962C8B-B14F-4D97-AF65-F5344CB8AC3E}">
        <p14:creationId xmlns:p14="http://schemas.microsoft.com/office/powerpoint/2010/main" val="52142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4</a:t>
            </a:fld>
            <a:endParaRPr lang="fi-FI"/>
          </a:p>
        </p:txBody>
      </p:sp>
    </p:spTree>
    <p:extLst>
      <p:ext uri="{BB962C8B-B14F-4D97-AF65-F5344CB8AC3E}">
        <p14:creationId xmlns:p14="http://schemas.microsoft.com/office/powerpoint/2010/main" val="4263590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It's fast.</a:t>
            </a:r>
            <a:r>
              <a:rPr lang="en-US" dirty="0"/>
              <a:t> The main goal of the folks who developed MySQL was speed. Thus, the software was designed from the beginning with speed in mind. </a:t>
            </a:r>
          </a:p>
          <a:p>
            <a:r>
              <a:rPr lang="en-US" dirty="0"/>
              <a:t>  </a:t>
            </a:r>
            <a:r>
              <a:rPr lang="en-US" b="1" dirty="0"/>
              <a:t>It's inexpensive.</a:t>
            </a:r>
            <a:r>
              <a:rPr lang="en-US" dirty="0"/>
              <a:t> MySQL is free under the open source GPL license, and the fee for a commercial license is reasonable. </a:t>
            </a:r>
          </a:p>
          <a:p>
            <a:r>
              <a:rPr lang="en-US" dirty="0"/>
              <a:t>  </a:t>
            </a:r>
            <a:r>
              <a:rPr lang="en-US" b="1" dirty="0"/>
              <a:t>It's easy to use.</a:t>
            </a:r>
            <a:r>
              <a:rPr lang="en-US" dirty="0"/>
              <a:t> You can build and interact with a MySQL database by using a few simple statements in the SQL language, which is the standard language for communicating with RDBMSs.   </a:t>
            </a:r>
            <a:r>
              <a:rPr lang="en-US" b="1" dirty="0"/>
              <a:t>It can run on many operating systems.</a:t>
            </a:r>
            <a:r>
              <a:rPr lang="en-US" dirty="0"/>
              <a:t> MySQL runs on many operating systems - Windows, Linux, Mac OS, most varieties of Unix (including Solaris and AIX), FreeBSD, OS/2, </a:t>
            </a:r>
            <a:r>
              <a:rPr lang="en-US" dirty="0" err="1"/>
              <a:t>Irix</a:t>
            </a:r>
            <a:r>
              <a:rPr lang="en-US" dirty="0"/>
              <a:t>, and others. </a:t>
            </a:r>
          </a:p>
          <a:p>
            <a:r>
              <a:rPr lang="en-US" dirty="0"/>
              <a:t>  </a:t>
            </a:r>
            <a:r>
              <a:rPr lang="en-US" b="1" dirty="0"/>
              <a:t>It's available on almost all Web hosts.</a:t>
            </a:r>
            <a:r>
              <a:rPr lang="en-US" dirty="0"/>
              <a:t> If you're going to run your Web site on a Web hosting company, MySQL is widely available without extra cost.</a:t>
            </a:r>
          </a:p>
          <a:p>
            <a:r>
              <a:rPr lang="en-US" dirty="0"/>
              <a:t>  </a:t>
            </a:r>
            <a:r>
              <a:rPr lang="en-US" b="1" dirty="0"/>
              <a:t>Technical support is widely available.</a:t>
            </a:r>
            <a:r>
              <a:rPr lang="en-US" dirty="0"/>
              <a:t> A large base of users provides free support through mailing lists. The MySQL developers also participate in the e-mail lists. </a:t>
            </a:r>
          </a:p>
          <a:p>
            <a:r>
              <a:rPr lang="en-US" dirty="0"/>
              <a:t>  </a:t>
            </a:r>
            <a:r>
              <a:rPr lang="en-US" b="1" dirty="0"/>
              <a:t>It's secure.</a:t>
            </a:r>
            <a:r>
              <a:rPr lang="en-US" dirty="0"/>
              <a:t> MySQL's flexible system of authorization allows some or all database privileges (such as the privilege to create a database or delete data) to specific users or groups of users. Passwords are encrypted. </a:t>
            </a:r>
          </a:p>
          <a:p>
            <a:r>
              <a:rPr lang="en-US" dirty="0"/>
              <a:t>  </a:t>
            </a:r>
            <a:r>
              <a:rPr lang="en-US" b="1" dirty="0"/>
              <a:t>It supports large databases.</a:t>
            </a:r>
            <a:r>
              <a:rPr lang="en-US" dirty="0"/>
              <a:t> MySQL handles databases up to 50 million rows or more. The default file size limit for a table is 4GB, but you can increase this (if your operating system can handle it) to a theoretical limit of 8 million terabytes (TB). </a:t>
            </a:r>
          </a:p>
          <a:p>
            <a:r>
              <a:rPr lang="en-US" dirty="0"/>
              <a:t>  </a:t>
            </a:r>
            <a:r>
              <a:rPr lang="en-US" b="1" dirty="0"/>
              <a:t>It's customizable.</a:t>
            </a:r>
            <a:r>
              <a:rPr lang="en-US" dirty="0"/>
              <a:t> The open source GPL license allows programmers to modify the MySQL software to fit their own specific environments.</a:t>
            </a:r>
          </a:p>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51</a:t>
            </a:fld>
            <a:endParaRPr lang="fi-FI"/>
          </a:p>
        </p:txBody>
      </p:sp>
    </p:spTree>
    <p:extLst>
      <p:ext uri="{BB962C8B-B14F-4D97-AF65-F5344CB8AC3E}">
        <p14:creationId xmlns:p14="http://schemas.microsoft.com/office/powerpoint/2010/main" val="2971343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58</a:t>
            </a:fld>
            <a:endParaRPr lang="fi-FI"/>
          </a:p>
        </p:txBody>
      </p:sp>
    </p:spTree>
    <p:extLst>
      <p:ext uri="{BB962C8B-B14F-4D97-AF65-F5344CB8AC3E}">
        <p14:creationId xmlns:p14="http://schemas.microsoft.com/office/powerpoint/2010/main" val="2934251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60</a:t>
            </a:fld>
            <a:endParaRPr lang="fi-FI"/>
          </a:p>
        </p:txBody>
      </p:sp>
    </p:spTree>
    <p:extLst>
      <p:ext uri="{BB962C8B-B14F-4D97-AF65-F5344CB8AC3E}">
        <p14:creationId xmlns:p14="http://schemas.microsoft.com/office/powerpoint/2010/main" val="481387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64</a:t>
            </a:fld>
            <a:endParaRPr lang="fi-FI"/>
          </a:p>
        </p:txBody>
      </p:sp>
    </p:spTree>
    <p:extLst>
      <p:ext uri="{BB962C8B-B14F-4D97-AF65-F5344CB8AC3E}">
        <p14:creationId xmlns:p14="http://schemas.microsoft.com/office/powerpoint/2010/main" val="4278409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70</a:t>
            </a:fld>
            <a:endParaRPr lang="fi-FI"/>
          </a:p>
        </p:txBody>
      </p:sp>
    </p:spTree>
    <p:extLst>
      <p:ext uri="{BB962C8B-B14F-4D97-AF65-F5344CB8AC3E}">
        <p14:creationId xmlns:p14="http://schemas.microsoft.com/office/powerpoint/2010/main" val="786260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pPr>
              <a:defRPr/>
            </a:pPr>
            <a:fld id="{D66A5FF2-0573-2649-A39A-26FA52E05379}" type="slidenum">
              <a:rPr lang="fi-FI" smtClean="0"/>
              <a:pPr>
                <a:defRPr/>
              </a:pPr>
              <a:t>5</a:t>
            </a:fld>
            <a:endParaRPr lang="fi-FI"/>
          </a:p>
        </p:txBody>
      </p:sp>
    </p:spTree>
    <p:extLst>
      <p:ext uri="{BB962C8B-B14F-4D97-AF65-F5344CB8AC3E}">
        <p14:creationId xmlns:p14="http://schemas.microsoft.com/office/powerpoint/2010/main" val="2564632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6</a:t>
            </a:fld>
            <a:endParaRPr lang="fi-FI"/>
          </a:p>
        </p:txBody>
      </p:sp>
    </p:spTree>
    <p:extLst>
      <p:ext uri="{BB962C8B-B14F-4D97-AF65-F5344CB8AC3E}">
        <p14:creationId xmlns:p14="http://schemas.microsoft.com/office/powerpoint/2010/main" val="328465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7</a:t>
            </a:fld>
            <a:endParaRPr lang="fi-FI"/>
          </a:p>
        </p:txBody>
      </p:sp>
    </p:spTree>
    <p:extLst>
      <p:ext uri="{BB962C8B-B14F-4D97-AF65-F5344CB8AC3E}">
        <p14:creationId xmlns:p14="http://schemas.microsoft.com/office/powerpoint/2010/main" val="4006822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8</a:t>
            </a:fld>
            <a:endParaRPr lang="fi-FI"/>
          </a:p>
        </p:txBody>
      </p:sp>
    </p:spTree>
    <p:extLst>
      <p:ext uri="{BB962C8B-B14F-4D97-AF65-F5344CB8AC3E}">
        <p14:creationId xmlns:p14="http://schemas.microsoft.com/office/powerpoint/2010/main" val="332004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66A5FF2-0573-2649-A39A-26FA52E05379}" type="slidenum">
              <a:rPr lang="fi-FI" smtClean="0"/>
              <a:pPr>
                <a:defRPr/>
              </a:pPr>
              <a:t>9</a:t>
            </a:fld>
            <a:endParaRPr lang="fi-FI"/>
          </a:p>
        </p:txBody>
      </p:sp>
    </p:spTree>
    <p:extLst>
      <p:ext uri="{BB962C8B-B14F-4D97-AF65-F5344CB8AC3E}">
        <p14:creationId xmlns:p14="http://schemas.microsoft.com/office/powerpoint/2010/main" val="3075560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68313" y="1417341"/>
            <a:ext cx="8207375" cy="2952327"/>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290"/>
            <a:ext cx="1809750" cy="1606550"/>
          </a:xfrm>
          <a:prstGeom prst="rect">
            <a:avLst/>
          </a:prstGeom>
        </p:spPr>
      </p:pic>
    </p:spTree>
    <p:extLst>
      <p:ext uri="{BB962C8B-B14F-4D97-AF65-F5344CB8AC3E}">
        <p14:creationId xmlns:p14="http://schemas.microsoft.com/office/powerpoint/2010/main" val="4071106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with BG imag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68313" y="1417636"/>
            <a:ext cx="8207375" cy="2952032"/>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290"/>
            <a:ext cx="1809750" cy="1606550"/>
          </a:xfrm>
          <a:prstGeom prst="rect">
            <a:avLst/>
          </a:prstGeom>
        </p:spPr>
      </p:pic>
    </p:spTree>
    <p:extLst>
      <p:ext uri="{BB962C8B-B14F-4D97-AF65-F5344CB8AC3E}">
        <p14:creationId xmlns:p14="http://schemas.microsoft.com/office/powerpoint/2010/main" val="185940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Text">
    <p:spTree>
      <p:nvGrpSpPr>
        <p:cNvPr id="1" name=""/>
        <p:cNvGrpSpPr/>
        <p:nvPr/>
      </p:nvGrpSpPr>
      <p:grpSpPr>
        <a:xfrm>
          <a:off x="0" y="0"/>
          <a:ext cx="0" cy="0"/>
          <a:chOff x="0" y="0"/>
          <a:chExt cx="0" cy="0"/>
        </a:xfrm>
      </p:grpSpPr>
      <p:sp>
        <p:nvSpPr>
          <p:cNvPr id="16" name="Title 1"/>
          <p:cNvSpPr>
            <a:spLocks noGrp="1"/>
          </p:cNvSpPr>
          <p:nvPr>
            <p:ph type="ctrTitle"/>
          </p:nvPr>
        </p:nvSpPr>
        <p:spPr>
          <a:xfrm>
            <a:off x="468312" y="1418400"/>
            <a:ext cx="8208000" cy="2952000"/>
          </a:xfrm>
          <a:prstGeom prst="rect">
            <a:avLst/>
          </a:prstGeom>
        </p:spPr>
        <p:txBody>
          <a:bodyPr lIns="0" tIns="0" rIns="0" bIns="0" anchor="b">
            <a:noAutofit/>
          </a:bodyPr>
          <a:lstStyle>
            <a:lvl1pPr algn="l">
              <a:lnSpc>
                <a:spcPct val="80000"/>
              </a:lnSpc>
              <a:defRPr sz="7200" b="1" spc="-20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4" y="4429748"/>
            <a:ext cx="5388448" cy="660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809750" cy="1606550"/>
          </a:xfrm>
          <a:prstGeom prst="rect">
            <a:avLst/>
          </a:prstGeom>
        </p:spPr>
      </p:pic>
    </p:spTree>
    <p:extLst>
      <p:ext uri="{BB962C8B-B14F-4D97-AF65-F5344CB8AC3E}">
        <p14:creationId xmlns:p14="http://schemas.microsoft.com/office/powerpoint/2010/main" val="41991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sp>
        <p:nvSpPr>
          <p:cNvPr id="16" name="Title 1"/>
          <p:cNvSpPr>
            <a:spLocks noGrp="1"/>
          </p:cNvSpPr>
          <p:nvPr>
            <p:ph type="ctrTitle"/>
          </p:nvPr>
        </p:nvSpPr>
        <p:spPr>
          <a:xfrm>
            <a:off x="468313" y="1657740"/>
            <a:ext cx="3319477" cy="2694083"/>
          </a:xfrm>
          <a:prstGeom prst="rect">
            <a:avLst/>
          </a:prstGeom>
        </p:spPr>
        <p:txBody>
          <a:bodyPr lIns="0" tIns="0" rIns="0" bIns="0" anchor="t">
            <a:noAutofit/>
          </a:bodyPr>
          <a:lstStyle>
            <a:lvl1pPr algn="l">
              <a:lnSpc>
                <a:spcPct val="80000"/>
              </a:lnSpc>
              <a:defRPr sz="6000" b="1" spc="-20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3" y="4531740"/>
            <a:ext cx="3319477" cy="486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p:cNvSpPr>
            <a:spLocks noGrp="1"/>
          </p:cNvSpPr>
          <p:nvPr>
            <p:ph type="pic" sz="quarter" idx="10"/>
          </p:nvPr>
        </p:nvSpPr>
        <p:spPr>
          <a:xfrm>
            <a:off x="4349262" y="150000"/>
            <a:ext cx="4629692" cy="5415000"/>
          </a:xfrm>
          <a:prstGeom prst="rect">
            <a:avLst/>
          </a:prstGeom>
        </p:spPr>
        <p:txBody>
          <a:bodyPr vert="horz"/>
          <a:lstStyle/>
          <a:p>
            <a:pPr lvl="0"/>
            <a:r>
              <a:rPr lang="en-US" noProof="0"/>
              <a:t>Click icon to add picture</a:t>
            </a:r>
            <a:endParaRPr lang="fi-FI" noProof="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809750" cy="1606550"/>
          </a:xfrm>
          <a:prstGeom prst="rect">
            <a:avLst/>
          </a:prstGeom>
        </p:spPr>
      </p:pic>
    </p:spTree>
    <p:extLst>
      <p:ext uri="{BB962C8B-B14F-4D97-AF65-F5344CB8AC3E}">
        <p14:creationId xmlns:p14="http://schemas.microsoft.com/office/powerpoint/2010/main" val="2264836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468313" y="1593555"/>
            <a:ext cx="8207375" cy="2196667"/>
          </a:xfrm>
          <a:prstGeom prst="rect">
            <a:avLst/>
          </a:prstGeom>
        </p:spPr>
        <p:txBody>
          <a:bodyPr lIns="0" tIns="0" rIns="0" bIns="0" anchor="t">
            <a:noAutofit/>
          </a:bodyPr>
          <a:lstStyle>
            <a:lvl1pPr algn="l">
              <a:lnSpc>
                <a:spcPct val="80000"/>
              </a:lnSpc>
              <a:defRPr sz="7200" b="1" spc="-200">
                <a:solidFill>
                  <a:schemeClr val="bg1"/>
                </a:solidFill>
              </a:defRPr>
            </a:lvl1pPr>
          </a:lstStyle>
          <a:p>
            <a:r>
              <a:rPr lang="en-US"/>
              <a:t>Click to edit Master title style</a:t>
            </a:r>
            <a:endParaRPr lang="en-US" dirty="0"/>
          </a:p>
        </p:txBody>
      </p:sp>
      <p:cxnSp>
        <p:nvCxnSpPr>
          <p:cNvPr id="7" name="Straight Connector 4"/>
          <p:cNvCxnSpPr/>
          <p:nvPr userDrawn="1"/>
        </p:nvCxnSpPr>
        <p:spPr>
          <a:xfrm>
            <a:off x="468313" y="4873625"/>
            <a:ext cx="820737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5" cy="957600"/>
          </a:xfrm>
          <a:prstGeom prst="rect">
            <a:avLst/>
          </a:prstGeom>
        </p:spPr>
      </p:pic>
    </p:spTree>
    <p:extLst>
      <p:ext uri="{BB962C8B-B14F-4D97-AF65-F5344CB8AC3E}">
        <p14:creationId xmlns:p14="http://schemas.microsoft.com/office/powerpoint/2010/main" val="2008867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468313" y="265113"/>
            <a:ext cx="8207375"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en-US"/>
              <a:t>Click to edit Master title style</a:t>
            </a:r>
            <a:endParaRPr lang="en-US" dirty="0"/>
          </a:p>
        </p:txBody>
      </p:sp>
      <p:sp>
        <p:nvSpPr>
          <p:cNvPr id="10" name="Content Placeholder 10"/>
          <p:cNvSpPr>
            <a:spLocks noGrp="1"/>
          </p:cNvSpPr>
          <p:nvPr>
            <p:ph sz="quarter" idx="14"/>
          </p:nvPr>
        </p:nvSpPr>
        <p:spPr>
          <a:xfrm>
            <a:off x="468314" y="1261611"/>
            <a:ext cx="8207374"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6" name="Date Placeholder 12"/>
          <p:cNvSpPr>
            <a:spLocks noGrp="1"/>
          </p:cNvSpPr>
          <p:nvPr>
            <p:ph type="dt" sz="half" idx="15"/>
          </p:nvPr>
        </p:nvSpPr>
        <p:spPr/>
        <p:txBody>
          <a:bodyPr/>
          <a:lstStyle>
            <a:lvl1pPr>
              <a:defRPr/>
            </a:lvl1pPr>
          </a:lstStyle>
          <a:p>
            <a:pPr>
              <a:defRPr/>
            </a:pPr>
            <a:fld id="{B7F4E746-8123-4490-94C5-D3F1798778E3}" type="datetime11">
              <a:rPr lang="en-US" smtClean="0">
                <a:solidFill>
                  <a:prstClr val="black">
                    <a:tint val="75000"/>
                  </a:prstClr>
                </a:solidFill>
              </a:rPr>
              <a:t>08:01:24</a:t>
            </a:fld>
            <a:endParaRPr lang="fi-FI">
              <a:solidFill>
                <a:prstClr val="black">
                  <a:tint val="75000"/>
                </a:prstClr>
              </a:solidFill>
            </a:endParaRPr>
          </a:p>
        </p:txBody>
      </p:sp>
      <p:sp>
        <p:nvSpPr>
          <p:cNvPr id="7" name="Footer Placeholder 13"/>
          <p:cNvSpPr>
            <a:spLocks noGrp="1"/>
          </p:cNvSpPr>
          <p:nvPr>
            <p:ph type="ftr" sz="quarter" idx="16"/>
          </p:nvPr>
        </p:nvSpPr>
        <p:spPr/>
        <p:txBody>
          <a:bodyPr/>
          <a:lstStyle>
            <a:lvl1pPr>
              <a:defRPr/>
            </a:lvl1pPr>
          </a:lstStyle>
          <a:p>
            <a:pPr>
              <a:defRPr/>
            </a:pPr>
            <a:endParaRPr lang="fi-FI">
              <a:solidFill>
                <a:prstClr val="black">
                  <a:tint val="75000"/>
                </a:prstClr>
              </a:solidFill>
            </a:endParaRPr>
          </a:p>
        </p:txBody>
      </p:sp>
      <p:sp>
        <p:nvSpPr>
          <p:cNvPr id="8" name="Slide Number Placeholder 14"/>
          <p:cNvSpPr>
            <a:spLocks noGrp="1"/>
          </p:cNvSpPr>
          <p:nvPr>
            <p:ph type="sldNum" sz="quarter" idx="17"/>
          </p:nvPr>
        </p:nvSpPr>
        <p:spPr/>
        <p:txBody>
          <a:bodyPr/>
          <a:lstStyle>
            <a:lvl1pPr>
              <a:defRPr/>
            </a:lvl1pPr>
          </a:lstStyle>
          <a:p>
            <a:pPr>
              <a:defRPr/>
            </a:pPr>
            <a:fld id="{49EFD4B7-1CC6-864B-A72A-C978B70BBA9B}" type="slidenum">
              <a:rPr lang="fi-FI">
                <a:solidFill>
                  <a:prstClr val="black">
                    <a:tint val="75000"/>
                  </a:prstClr>
                </a:solidFill>
              </a:rPr>
              <a:pPr>
                <a:defRPr/>
              </a:pPr>
              <a:t>‹#›</a:t>
            </a:fld>
            <a:endParaRPr lang="fi-FI">
              <a:solidFill>
                <a:prstClr val="black">
                  <a:tint val="75000"/>
                </a:prstClr>
              </a:solidFill>
            </a:endParaRPr>
          </a:p>
        </p:txBody>
      </p:sp>
      <p:cxnSp>
        <p:nvCxnSpPr>
          <p:cNvPr id="12"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1"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7" cy="957600"/>
          </a:xfrm>
          <a:prstGeom prst="rect">
            <a:avLst/>
          </a:prstGeom>
        </p:spPr>
      </p:pic>
    </p:spTree>
    <p:extLst>
      <p:ext uri="{BB962C8B-B14F-4D97-AF65-F5344CB8AC3E}">
        <p14:creationId xmlns:p14="http://schemas.microsoft.com/office/powerpoint/2010/main" val="2173058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
    <p:spTree>
      <p:nvGrpSpPr>
        <p:cNvPr id="1" name=""/>
        <p:cNvGrpSpPr/>
        <p:nvPr/>
      </p:nvGrpSpPr>
      <p:grpSpPr>
        <a:xfrm>
          <a:off x="0" y="0"/>
          <a:ext cx="0" cy="0"/>
          <a:chOff x="0" y="0"/>
          <a:chExt cx="0" cy="0"/>
        </a:xfrm>
      </p:grpSpPr>
      <p:sp>
        <p:nvSpPr>
          <p:cNvPr id="10" name="Title 1"/>
          <p:cNvSpPr>
            <a:spLocks noGrp="1"/>
          </p:cNvSpPr>
          <p:nvPr>
            <p:ph type="ctrTitle"/>
          </p:nvPr>
        </p:nvSpPr>
        <p:spPr>
          <a:xfrm>
            <a:off x="463308" y="265113"/>
            <a:ext cx="8212380"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en-US"/>
              <a:t>Click to edit Master title style</a:t>
            </a:r>
            <a:endParaRPr lang="en-US" dirty="0"/>
          </a:p>
        </p:txBody>
      </p:sp>
      <p:sp>
        <p:nvSpPr>
          <p:cNvPr id="11" name="Content Placeholder 10"/>
          <p:cNvSpPr>
            <a:spLocks noGrp="1"/>
          </p:cNvSpPr>
          <p:nvPr>
            <p:ph sz="quarter" idx="14"/>
          </p:nvPr>
        </p:nvSpPr>
        <p:spPr>
          <a:xfrm>
            <a:off x="463308"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0" name="Content Placeholder 10"/>
          <p:cNvSpPr>
            <a:spLocks noGrp="1"/>
          </p:cNvSpPr>
          <p:nvPr>
            <p:ph sz="quarter" idx="18"/>
          </p:nvPr>
        </p:nvSpPr>
        <p:spPr>
          <a:xfrm>
            <a:off x="4687609"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10"/>
          <p:cNvSpPr>
            <a:spLocks noGrp="1"/>
          </p:cNvSpPr>
          <p:nvPr>
            <p:ph type="dt" sz="half" idx="19"/>
          </p:nvPr>
        </p:nvSpPr>
        <p:spPr/>
        <p:txBody>
          <a:bodyPr/>
          <a:lstStyle>
            <a:lvl1pPr>
              <a:defRPr/>
            </a:lvl1pPr>
          </a:lstStyle>
          <a:p>
            <a:pPr>
              <a:defRPr/>
            </a:pPr>
            <a:fld id="{7255CA51-524E-4421-9F4D-415690283B70}" type="datetime11">
              <a:rPr lang="en-US" smtClean="0">
                <a:solidFill>
                  <a:prstClr val="black">
                    <a:tint val="75000"/>
                  </a:prstClr>
                </a:solidFill>
              </a:rPr>
              <a:t>08:01:24</a:t>
            </a:fld>
            <a:endParaRPr lang="fi-FI">
              <a:solidFill>
                <a:prstClr val="black">
                  <a:tint val="75000"/>
                </a:prstClr>
              </a:solidFill>
            </a:endParaRPr>
          </a:p>
        </p:txBody>
      </p:sp>
      <p:sp>
        <p:nvSpPr>
          <p:cNvPr id="8" name="Footer Placeholder 11"/>
          <p:cNvSpPr>
            <a:spLocks noGrp="1"/>
          </p:cNvSpPr>
          <p:nvPr>
            <p:ph type="ftr" sz="quarter" idx="20"/>
          </p:nvPr>
        </p:nvSpPr>
        <p:spPr/>
        <p:txBody>
          <a:bodyPr/>
          <a:lstStyle>
            <a:lvl1pPr>
              <a:defRPr/>
            </a:lvl1pPr>
          </a:lstStyle>
          <a:p>
            <a:pPr>
              <a:defRPr/>
            </a:pPr>
            <a:endParaRPr lang="fi-FI">
              <a:solidFill>
                <a:prstClr val="black">
                  <a:tint val="75000"/>
                </a:prstClr>
              </a:solidFill>
            </a:endParaRPr>
          </a:p>
        </p:txBody>
      </p:sp>
      <p:sp>
        <p:nvSpPr>
          <p:cNvPr id="9" name="Slide Number Placeholder 12"/>
          <p:cNvSpPr>
            <a:spLocks noGrp="1"/>
          </p:cNvSpPr>
          <p:nvPr>
            <p:ph type="sldNum" sz="quarter" idx="21"/>
          </p:nvPr>
        </p:nvSpPr>
        <p:spPr/>
        <p:txBody>
          <a:bodyPr/>
          <a:lstStyle>
            <a:lvl1pPr>
              <a:defRPr/>
            </a:lvl1pPr>
          </a:lstStyle>
          <a:p>
            <a:pPr>
              <a:defRPr/>
            </a:pPr>
            <a:fld id="{7D79A8AE-7274-0C4A-AB42-92022833E6E2}" type="slidenum">
              <a:rPr lang="fi-FI">
                <a:solidFill>
                  <a:prstClr val="black">
                    <a:tint val="75000"/>
                  </a:prstClr>
                </a:solidFill>
              </a:rPr>
              <a:pPr>
                <a:defRPr/>
              </a:pPr>
              <a:t>‹#›</a:t>
            </a:fld>
            <a:endParaRPr lang="fi-FI">
              <a:solidFill>
                <a:prstClr val="black">
                  <a:tint val="75000"/>
                </a:prstClr>
              </a:solidFill>
            </a:endParaRPr>
          </a:p>
        </p:txBody>
      </p:sp>
      <p:cxnSp>
        <p:nvCxnSpPr>
          <p:cNvPr id="13"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7" cy="957600"/>
          </a:xfrm>
          <a:prstGeom prst="rect">
            <a:avLst/>
          </a:prstGeom>
        </p:spPr>
      </p:pic>
    </p:spTree>
    <p:extLst>
      <p:ext uri="{BB962C8B-B14F-4D97-AF65-F5344CB8AC3E}">
        <p14:creationId xmlns:p14="http://schemas.microsoft.com/office/powerpoint/2010/main" val="2975913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260672" cy="866189"/>
          </a:xfrm>
          <a:prstGeom prst="rect">
            <a:avLst/>
          </a:prstGeom>
        </p:spPr>
        <p:txBody>
          <a:bodyPr/>
          <a:lstStyle>
            <a:lvl1pPr>
              <a:defRPr b="1" cap="none" baseline="0">
                <a:solidFill>
                  <a:srgbClr val="0070C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57200" y="1460500"/>
            <a:ext cx="8229600" cy="3644636"/>
          </a:xfrm>
          <a:prstGeom prst="rect">
            <a:avLst/>
          </a:prstGeom>
        </p:spPr>
        <p:txBody>
          <a:bodyPr/>
          <a:lstStyle>
            <a:lvl1pPr>
              <a:defRPr b="1">
                <a:latin typeface="Times New Roman" panose="02020603050405020304" pitchFamily="18" charset="0"/>
                <a:cs typeface="Times New Roman" panose="02020603050405020304" pitchFamily="18" charset="0"/>
              </a:defRPr>
            </a:lvl1pPr>
            <a:lvl2pPr marL="640080" indent="-228600">
              <a:buFont typeface="Times New Roman" panose="02020603050405020304" pitchFamily="18" charset="0"/>
              <a:buChar char="-"/>
              <a:defRPr b="1">
                <a:latin typeface="Times New Roman" panose="02020603050405020304" pitchFamily="18" charset="0"/>
                <a:cs typeface="Times New Roman" panose="02020603050405020304" pitchFamily="18" charset="0"/>
              </a:defRPr>
            </a:lvl2pPr>
            <a:lvl3pPr>
              <a:defRPr b="1">
                <a:latin typeface="Times New Roman" panose="02020603050405020304" pitchFamily="18" charset="0"/>
                <a:cs typeface="Times New Roman" panose="02020603050405020304" pitchFamily="18" charset="0"/>
              </a:defRPr>
            </a:lvl3pPr>
            <a:lvl4pPr>
              <a:defRPr b="1">
                <a:latin typeface="Times New Roman" panose="02020603050405020304" pitchFamily="18" charset="0"/>
                <a:cs typeface="Times New Roman" panose="02020603050405020304" pitchFamily="18" charset="0"/>
              </a:defRPr>
            </a:lvl4pPr>
            <a:lvl5pPr>
              <a:defRPr b="1">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9F32CB25-F6E5-48DB-A76D-B74A133C176F}" type="datetime11">
              <a:rPr lang="en-US" smtClean="0">
                <a:solidFill>
                  <a:prstClr val="black">
                    <a:tint val="75000"/>
                  </a:prstClr>
                </a:solidFill>
              </a:rPr>
              <a:t>08:01:22</a:t>
            </a:fld>
            <a:endParaRPr lang="de-DE"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de-DE"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C6AE60A-B69C-4790-82F7-3882EDF23186}"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62240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eCraft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41867" y="2227680"/>
            <a:ext cx="2260268" cy="1259641"/>
          </a:xfrm>
          <a:prstGeom prst="rect">
            <a:avLst/>
          </a:prstGeom>
        </p:spPr>
      </p:pic>
    </p:spTree>
    <p:extLst>
      <p:ext uri="{BB962C8B-B14F-4D97-AF65-F5344CB8AC3E}">
        <p14:creationId xmlns:p14="http://schemas.microsoft.com/office/powerpoint/2010/main" val="125569256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Three line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4" name="Picture Placeholder 3"/>
          <p:cNvSpPr>
            <a:spLocks noGrp="1"/>
          </p:cNvSpPr>
          <p:nvPr>
            <p:ph type="pic" sz="quarter" idx="10" hasCustomPrompt="1"/>
          </p:nvPr>
        </p:nvSpPr>
        <p:spPr>
          <a:xfrm>
            <a:off x="0" y="0"/>
            <a:ext cx="9144000" cy="5715000"/>
          </a:xfrm>
          <a:noFill/>
        </p:spPr>
        <p:txBody>
          <a:bodyPr>
            <a:normAutofit/>
          </a:bodyPr>
          <a:lstStyle>
            <a:lvl1pPr>
              <a:defRPr sz="900" baseline="0">
                <a:solidFill>
                  <a:schemeClr val="accent6">
                    <a:lumMod val="60000"/>
                    <a:lumOff val="40000"/>
                  </a:schemeClr>
                </a:solidFill>
              </a:defRPr>
            </a:lvl1pPr>
          </a:lstStyle>
          <a:p>
            <a:r>
              <a:rPr lang="en-US" dirty="0"/>
              <a:t>You can insert a background picture by clicking the middle button</a:t>
            </a:r>
          </a:p>
        </p:txBody>
      </p:sp>
      <p:sp>
        <p:nvSpPr>
          <p:cNvPr id="6" name="Title 5"/>
          <p:cNvSpPr>
            <a:spLocks noGrp="1"/>
          </p:cNvSpPr>
          <p:nvPr>
            <p:ph type="title" hasCustomPrompt="1"/>
          </p:nvPr>
        </p:nvSpPr>
        <p:spPr>
          <a:xfrm>
            <a:off x="791767" y="2857500"/>
            <a:ext cx="6478955" cy="2103438"/>
          </a:xfrm>
        </p:spPr>
        <p:txBody>
          <a:bodyPr anchor="t">
            <a:noAutofit/>
          </a:bodyPr>
          <a:lstStyle>
            <a:lvl1pPr>
              <a:defRPr sz="4050" baseline="0">
                <a:latin typeface="+mj-lt"/>
              </a:defRPr>
            </a:lvl1pPr>
          </a:lstStyle>
          <a:p>
            <a:r>
              <a:rPr lang="en-US" dirty="0"/>
              <a:t>This is a header, </a:t>
            </a:r>
            <a:r>
              <a:rPr lang="en-US" dirty="0" err="1"/>
              <a:t>pls</a:t>
            </a:r>
            <a:r>
              <a:rPr lang="en-US" dirty="0"/>
              <a:t> don’t make it longer than three rows </a:t>
            </a:r>
          </a:p>
        </p:txBody>
      </p:sp>
      <p:grpSp>
        <p:nvGrpSpPr>
          <p:cNvPr id="2" name="Group 1"/>
          <p:cNvGrpSpPr/>
          <p:nvPr userDrawn="1"/>
        </p:nvGrpSpPr>
        <p:grpSpPr>
          <a:xfrm>
            <a:off x="726723" y="2785230"/>
            <a:ext cx="130087" cy="144541"/>
            <a:chOff x="894398" y="3212934"/>
            <a:chExt cx="173449" cy="173449"/>
          </a:xfrm>
        </p:grpSpPr>
        <p:sp>
          <p:nvSpPr>
            <p:cNvPr id="13" name="Rectangle 12"/>
            <p:cNvSpPr/>
            <p:nvPr userDrawn="1"/>
          </p:nvSpPr>
          <p:spPr>
            <a:xfrm rot="5400000">
              <a:off x="845765" y="3261568"/>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rot="10800000">
              <a:off x="894398" y="3212934"/>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userDrawn="1"/>
        </p:nvSpPr>
        <p:spPr>
          <a:xfrm>
            <a:off x="755290" y="420687"/>
            <a:ext cx="1013222" cy="230832"/>
          </a:xfrm>
          <a:prstGeom prst="rect">
            <a:avLst/>
          </a:prstGeom>
          <a:noFill/>
        </p:spPr>
        <p:txBody>
          <a:bodyPr wrap="square" rtlCol="0">
            <a:spAutoFit/>
          </a:bodyPr>
          <a:lstStyle/>
          <a:p>
            <a:r>
              <a:rPr lang="en-US" sz="900" b="1" dirty="0">
                <a:solidFill>
                  <a:schemeClr val="accent5">
                    <a:lumMod val="75000"/>
                  </a:schemeClr>
                </a:solidFill>
              </a:rPr>
              <a:t>ECRAFT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3" name="Date Placeholder 2"/>
          <p:cNvSpPr>
            <a:spLocks noGrp="1"/>
          </p:cNvSpPr>
          <p:nvPr>
            <p:ph type="dt" sz="half" idx="11"/>
          </p:nvPr>
        </p:nvSpPr>
        <p:spPr/>
        <p:txBody>
          <a:bodyPr/>
          <a:lstStyle/>
          <a:p>
            <a:fld id="{29087930-B0FE-4877-8893-697AF3188EBE}" type="datetime11">
              <a:rPr lang="en-US" smtClean="0"/>
              <a:t>08:01:24</a:t>
            </a:fld>
            <a:endParaRPr lang="en-US" dirty="0"/>
          </a:p>
        </p:txBody>
      </p:sp>
      <p:sp>
        <p:nvSpPr>
          <p:cNvPr id="10" name="Slide Number Placeholder 9"/>
          <p:cNvSpPr>
            <a:spLocks noGrp="1"/>
          </p:cNvSpPr>
          <p:nvPr>
            <p:ph type="sldNum" sz="quarter" idx="12"/>
          </p:nvPr>
        </p:nvSpPr>
        <p:spPr/>
        <p:txBody>
          <a:bodyPr/>
          <a:lstStyle/>
          <a:p>
            <a:r>
              <a:rPr lang="en-US"/>
              <a:t> </a:t>
            </a:r>
            <a:fld id="{F1F98A98-BB64-4945-949B-6EB6BCFE45D0}" type="slidenum">
              <a:rPr lang="en-US" smtClean="0"/>
              <a:pPr/>
              <a:t>‹#›</a:t>
            </a:fld>
            <a:endParaRPr lang="en-US" dirty="0"/>
          </a:p>
        </p:txBody>
      </p:sp>
    </p:spTree>
    <p:extLst>
      <p:ext uri="{BB962C8B-B14F-4D97-AF65-F5344CB8AC3E}">
        <p14:creationId xmlns:p14="http://schemas.microsoft.com/office/powerpoint/2010/main" val="342217328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  two linded - subheader">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4" name="Picture Placeholder 3"/>
          <p:cNvSpPr>
            <a:spLocks noGrp="1"/>
          </p:cNvSpPr>
          <p:nvPr>
            <p:ph type="pic" sz="quarter" idx="10" hasCustomPrompt="1"/>
          </p:nvPr>
        </p:nvSpPr>
        <p:spPr>
          <a:xfrm>
            <a:off x="0" y="0"/>
            <a:ext cx="9144000" cy="5715000"/>
          </a:xfr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900" baseline="0">
                <a:solidFill>
                  <a:schemeClr val="accent6">
                    <a:lumMod val="60000"/>
                    <a:lumOff val="40000"/>
                  </a:schemeClr>
                </a:solidFill>
              </a:defRPr>
            </a:lvl1pPr>
          </a:lstStyle>
          <a:p>
            <a:r>
              <a:rPr lang="en-US" dirty="0"/>
              <a:t>You can insert a background picture by clicking the middle button or delete this element to have a blank background</a:t>
            </a:r>
          </a:p>
        </p:txBody>
      </p:sp>
      <p:sp>
        <p:nvSpPr>
          <p:cNvPr id="6" name="Title 5"/>
          <p:cNvSpPr>
            <a:spLocks noGrp="1"/>
          </p:cNvSpPr>
          <p:nvPr>
            <p:ph type="title" hasCustomPrompt="1"/>
          </p:nvPr>
        </p:nvSpPr>
        <p:spPr>
          <a:xfrm>
            <a:off x="791766" y="2857500"/>
            <a:ext cx="6985397" cy="1397000"/>
          </a:xfrm>
        </p:spPr>
        <p:txBody>
          <a:bodyPr anchor="t">
            <a:noAutofit/>
          </a:bodyPr>
          <a:lstStyle>
            <a:lvl1pPr>
              <a:defRPr sz="4050" baseline="0"/>
            </a:lvl1pPr>
          </a:lstStyle>
          <a:p>
            <a:r>
              <a:rPr lang="en-US" dirty="0"/>
              <a:t>This is a header, don’t make it longer than 2 rows</a:t>
            </a:r>
          </a:p>
        </p:txBody>
      </p:sp>
      <p:grpSp>
        <p:nvGrpSpPr>
          <p:cNvPr id="2" name="Group 1"/>
          <p:cNvGrpSpPr/>
          <p:nvPr userDrawn="1"/>
        </p:nvGrpSpPr>
        <p:grpSpPr>
          <a:xfrm>
            <a:off x="726723" y="2785230"/>
            <a:ext cx="130087" cy="144541"/>
            <a:chOff x="894398" y="3212934"/>
            <a:chExt cx="173449" cy="173449"/>
          </a:xfrm>
        </p:grpSpPr>
        <p:sp>
          <p:nvSpPr>
            <p:cNvPr id="13" name="Rectangle 12"/>
            <p:cNvSpPr/>
            <p:nvPr userDrawn="1"/>
          </p:nvSpPr>
          <p:spPr>
            <a:xfrm rot="5400000">
              <a:off x="845765" y="3261568"/>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rot="10800000">
              <a:off x="894398" y="3212934"/>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userDrawn="1"/>
        </p:nvSpPr>
        <p:spPr>
          <a:xfrm>
            <a:off x="755290" y="420687"/>
            <a:ext cx="1013222" cy="230832"/>
          </a:xfrm>
          <a:prstGeom prst="rect">
            <a:avLst/>
          </a:prstGeom>
          <a:noFill/>
        </p:spPr>
        <p:txBody>
          <a:bodyPr wrap="square" rtlCol="0">
            <a:spAutoFit/>
          </a:bodyPr>
          <a:lstStyle/>
          <a:p>
            <a:r>
              <a:rPr lang="en-US" sz="900" b="1" dirty="0">
                <a:solidFill>
                  <a:schemeClr val="accent5">
                    <a:lumMod val="75000"/>
                  </a:schemeClr>
                </a:solidFill>
              </a:rPr>
              <a:t>ECRAFT</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3" name="Date Placeholder 2"/>
          <p:cNvSpPr>
            <a:spLocks noGrp="1"/>
          </p:cNvSpPr>
          <p:nvPr>
            <p:ph type="dt" sz="half" idx="12"/>
          </p:nvPr>
        </p:nvSpPr>
        <p:spPr/>
        <p:txBody>
          <a:bodyPr/>
          <a:lstStyle/>
          <a:p>
            <a:fld id="{6E68C76B-481E-4D57-AE75-EC319D868989}" type="datetime11">
              <a:rPr lang="en-US" smtClean="0"/>
              <a:t>08:01:24</a:t>
            </a:fld>
            <a:endParaRPr lang="en-US" dirty="0"/>
          </a:p>
        </p:txBody>
      </p:sp>
      <p:sp>
        <p:nvSpPr>
          <p:cNvPr id="5" name="Slide Number Placeholder 4"/>
          <p:cNvSpPr>
            <a:spLocks noGrp="1"/>
          </p:cNvSpPr>
          <p:nvPr>
            <p:ph type="sldNum" sz="quarter" idx="13"/>
          </p:nvPr>
        </p:nvSpPr>
        <p:spPr/>
        <p:txBody>
          <a:bodyPr/>
          <a:lstStyle/>
          <a:p>
            <a:r>
              <a:rPr lang="en-US"/>
              <a:t> </a:t>
            </a:r>
            <a:fld id="{F1F98A98-BB64-4945-949B-6EB6BCFE45D0}" type="slidenum">
              <a:rPr lang="en-US" smtClean="0"/>
              <a:pPr/>
              <a:t>‹#›</a:t>
            </a:fld>
            <a:endParaRPr lang="en-US" dirty="0"/>
          </a:p>
        </p:txBody>
      </p:sp>
      <p:sp>
        <p:nvSpPr>
          <p:cNvPr id="14" name="Text Placeholder 7"/>
          <p:cNvSpPr>
            <a:spLocks noGrp="1"/>
          </p:cNvSpPr>
          <p:nvPr>
            <p:ph type="body" sz="quarter" idx="11" hasCustomPrompt="1"/>
          </p:nvPr>
        </p:nvSpPr>
        <p:spPr>
          <a:xfrm>
            <a:off x="791766" y="4427084"/>
            <a:ext cx="5942409" cy="830188"/>
          </a:xfrm>
        </p:spPr>
        <p:txBody>
          <a:bodyPr/>
          <a:lstStyle>
            <a:lvl1pPr marL="0" indent="0">
              <a:buNone/>
              <a:defRPr baseline="0">
                <a:solidFill>
                  <a:schemeClr val="accent4">
                    <a:lumMod val="40000"/>
                    <a:lumOff val="60000"/>
                  </a:schemeClr>
                </a:solidFill>
              </a:defRPr>
            </a:lvl1pPr>
          </a:lstStyle>
          <a:p>
            <a:pPr lvl="0"/>
            <a:r>
              <a:rPr lang="en-US" dirty="0"/>
              <a:t>Here you can explain a little more about the subject.</a:t>
            </a:r>
          </a:p>
        </p:txBody>
      </p:sp>
    </p:spTree>
    <p:extLst>
      <p:ext uri="{BB962C8B-B14F-4D97-AF65-F5344CB8AC3E}">
        <p14:creationId xmlns:p14="http://schemas.microsoft.com/office/powerpoint/2010/main" val="94092430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G imag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68313" y="1417636"/>
            <a:ext cx="8207375" cy="2952032"/>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en-US"/>
              <a:t>Click to edit Master title style</a:t>
            </a:r>
            <a:endParaRPr lang="en-US" dirty="0"/>
          </a:p>
        </p:txBody>
      </p:sp>
      <p:sp>
        <p:nvSpPr>
          <p:cNvPr id="8"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290"/>
            <a:ext cx="1809750" cy="1606550"/>
          </a:xfrm>
          <a:prstGeom prst="rect">
            <a:avLst/>
          </a:prstGeom>
        </p:spPr>
      </p:pic>
    </p:spTree>
    <p:extLst>
      <p:ext uri="{BB962C8B-B14F-4D97-AF65-F5344CB8AC3E}">
        <p14:creationId xmlns:p14="http://schemas.microsoft.com/office/powerpoint/2010/main" val="118822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ITLE -  two linded - subheader">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4" name="Picture Placeholder 3"/>
          <p:cNvSpPr>
            <a:spLocks noGrp="1"/>
          </p:cNvSpPr>
          <p:nvPr>
            <p:ph type="pic" sz="quarter" idx="10" hasCustomPrompt="1"/>
          </p:nvPr>
        </p:nvSpPr>
        <p:spPr>
          <a:xfrm>
            <a:off x="0" y="0"/>
            <a:ext cx="9144000" cy="5715000"/>
          </a:xfrm>
          <a:blipFill dpi="0" rotWithShape="1">
            <a:blip r:embed="rId3">
              <a:extLst>
                <a:ext uri="{28A0092B-C50C-407E-A947-70E740481C1C}">
                  <a14:useLocalDpi xmlns:a14="http://schemas.microsoft.com/office/drawing/2010/main" val="0"/>
                </a:ext>
              </a:extLst>
            </a:blip>
            <a:srcRect/>
            <a:stretch>
              <a:fillRect t="-16759" b="-16759"/>
            </a:stretch>
          </a:blipFill>
        </p:spPr>
        <p:txBody>
          <a:bodyPr>
            <a:normAutofit/>
          </a:bodyPr>
          <a:lstStyle>
            <a:lvl1pPr>
              <a:defRPr lang="en-US" dirty="0"/>
            </a:lvl1pPr>
          </a:lstStyle>
          <a:p>
            <a:r>
              <a:rPr lang="en-US" dirty="0"/>
              <a:t>You can insert a background picture by clicking the middle button or delete this element to have a blank background</a:t>
            </a:r>
          </a:p>
        </p:txBody>
      </p:sp>
      <p:sp>
        <p:nvSpPr>
          <p:cNvPr id="6" name="Title 5"/>
          <p:cNvSpPr>
            <a:spLocks noGrp="1"/>
          </p:cNvSpPr>
          <p:nvPr>
            <p:ph type="title" hasCustomPrompt="1"/>
          </p:nvPr>
        </p:nvSpPr>
        <p:spPr>
          <a:xfrm>
            <a:off x="791766" y="2857500"/>
            <a:ext cx="6985397" cy="1397000"/>
          </a:xfrm>
        </p:spPr>
        <p:txBody>
          <a:bodyPr anchor="t">
            <a:noAutofit/>
          </a:bodyPr>
          <a:lstStyle>
            <a:lvl1pPr>
              <a:defRPr sz="4050" baseline="0"/>
            </a:lvl1pPr>
          </a:lstStyle>
          <a:p>
            <a:r>
              <a:rPr lang="en-US" dirty="0"/>
              <a:t>This is a header, don’t make it longer than 2 rows</a:t>
            </a:r>
          </a:p>
        </p:txBody>
      </p:sp>
      <p:grpSp>
        <p:nvGrpSpPr>
          <p:cNvPr id="2" name="Group 1"/>
          <p:cNvGrpSpPr/>
          <p:nvPr userDrawn="1"/>
        </p:nvGrpSpPr>
        <p:grpSpPr>
          <a:xfrm>
            <a:off x="726723" y="2785230"/>
            <a:ext cx="130087" cy="144541"/>
            <a:chOff x="894398" y="3212934"/>
            <a:chExt cx="173449" cy="173449"/>
          </a:xfrm>
        </p:grpSpPr>
        <p:sp>
          <p:nvSpPr>
            <p:cNvPr id="13" name="Rectangle 12"/>
            <p:cNvSpPr/>
            <p:nvPr userDrawn="1"/>
          </p:nvSpPr>
          <p:spPr>
            <a:xfrm rot="5400000">
              <a:off x="845765" y="3261568"/>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rot="10800000">
              <a:off x="894398" y="3212934"/>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 Placeholder 7"/>
          <p:cNvSpPr>
            <a:spLocks noGrp="1"/>
          </p:cNvSpPr>
          <p:nvPr>
            <p:ph type="body" sz="quarter" idx="11" hasCustomPrompt="1"/>
          </p:nvPr>
        </p:nvSpPr>
        <p:spPr>
          <a:xfrm>
            <a:off x="787675" y="4370866"/>
            <a:ext cx="6985397" cy="409256"/>
          </a:xfrm>
        </p:spPr>
        <p:txBody>
          <a:bodyPr>
            <a:normAutofit/>
          </a:bodyPr>
          <a:lstStyle>
            <a:lvl1pPr marL="0" indent="0">
              <a:buNone/>
              <a:defRPr sz="1800" b="1" baseline="0">
                <a:solidFill>
                  <a:schemeClr val="accent1"/>
                </a:solidFill>
              </a:defRPr>
            </a:lvl1pPr>
          </a:lstStyle>
          <a:p>
            <a:pPr lvl="0"/>
            <a:r>
              <a:rPr lang="en-US" dirty="0"/>
              <a:t>This is a </a:t>
            </a:r>
            <a:r>
              <a:rPr lang="en-US" dirty="0" err="1"/>
              <a:t>subheader</a:t>
            </a:r>
            <a:endParaRPr lang="en-US" dirty="0"/>
          </a:p>
        </p:txBody>
      </p:sp>
      <p:sp>
        <p:nvSpPr>
          <p:cNvPr id="9" name="TextBox 8"/>
          <p:cNvSpPr txBox="1"/>
          <p:nvPr userDrawn="1"/>
        </p:nvSpPr>
        <p:spPr>
          <a:xfrm>
            <a:off x="755290" y="420687"/>
            <a:ext cx="1013222" cy="230832"/>
          </a:xfrm>
          <a:prstGeom prst="rect">
            <a:avLst/>
          </a:prstGeom>
          <a:noFill/>
        </p:spPr>
        <p:txBody>
          <a:bodyPr wrap="square" rtlCol="0">
            <a:spAutoFit/>
          </a:bodyPr>
          <a:lstStyle/>
          <a:p>
            <a:r>
              <a:rPr lang="en-US" sz="900" b="1" dirty="0">
                <a:solidFill>
                  <a:schemeClr val="accent5">
                    <a:lumMod val="75000"/>
                  </a:schemeClr>
                </a:solidFill>
              </a:rPr>
              <a:t>ECRAFT</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3" name="Date Placeholder 2"/>
          <p:cNvSpPr>
            <a:spLocks noGrp="1"/>
          </p:cNvSpPr>
          <p:nvPr>
            <p:ph type="dt" sz="half" idx="12"/>
          </p:nvPr>
        </p:nvSpPr>
        <p:spPr/>
        <p:txBody>
          <a:bodyPr/>
          <a:lstStyle/>
          <a:p>
            <a:fld id="{80FBA617-C7DC-4F3E-96C2-3A9EF11D650A}" type="datetime11">
              <a:rPr lang="en-US" smtClean="0"/>
              <a:t>08:01:24</a:t>
            </a:fld>
            <a:endParaRPr lang="en-US" dirty="0"/>
          </a:p>
        </p:txBody>
      </p:sp>
      <p:sp>
        <p:nvSpPr>
          <p:cNvPr id="5" name="Slide Number Placeholder 4"/>
          <p:cNvSpPr>
            <a:spLocks noGrp="1"/>
          </p:cNvSpPr>
          <p:nvPr>
            <p:ph type="sldNum" sz="quarter" idx="13"/>
          </p:nvPr>
        </p:nvSpPr>
        <p:spPr/>
        <p:txBody>
          <a:bodyPr/>
          <a:lstStyle/>
          <a:p>
            <a:r>
              <a:rPr lang="en-US"/>
              <a:t> </a:t>
            </a:r>
            <a:fld id="{F1F98A98-BB64-4945-949B-6EB6BCFE45D0}" type="slidenum">
              <a:rPr lang="en-US" smtClean="0"/>
              <a:pPr/>
              <a:t>‹#›</a:t>
            </a:fld>
            <a:endParaRPr lang="en-US" dirty="0"/>
          </a:p>
        </p:txBody>
      </p:sp>
    </p:spTree>
    <p:extLst>
      <p:ext uri="{BB962C8B-B14F-4D97-AF65-F5344CB8AC3E}">
        <p14:creationId xmlns:p14="http://schemas.microsoft.com/office/powerpoint/2010/main" val="336488467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ER">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3" name="Subtitle 2"/>
          <p:cNvSpPr>
            <a:spLocks noGrp="1"/>
          </p:cNvSpPr>
          <p:nvPr>
            <p:ph type="subTitle" idx="1" hasCustomPrompt="1"/>
          </p:nvPr>
        </p:nvSpPr>
        <p:spPr>
          <a:xfrm>
            <a:off x="3725549" y="2720779"/>
            <a:ext cx="4253313" cy="595636"/>
          </a:xfrm>
        </p:spPr>
        <p:txBody>
          <a:bodyPr anchor="b">
            <a:noAutofit/>
          </a:bodyPr>
          <a:lstStyle>
            <a:lvl1pPr marL="0" indent="0" algn="l">
              <a:buNone/>
              <a:defRPr lang="fi-FI" sz="2700" b="0" baseline="0" dirty="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 Name</a:t>
            </a:r>
            <a:endParaRPr lang="fi-FI" dirty="0"/>
          </a:p>
        </p:txBody>
      </p:sp>
      <p:sp>
        <p:nvSpPr>
          <p:cNvPr id="22" name="Subtitle 2"/>
          <p:cNvSpPr txBox="1">
            <a:spLocks/>
          </p:cNvSpPr>
          <p:nvPr userDrawn="1"/>
        </p:nvSpPr>
        <p:spPr>
          <a:xfrm>
            <a:off x="3240212" y="3825680"/>
            <a:ext cx="5203700" cy="230589"/>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rgbClr val="FFCC00"/>
                </a:solidFill>
                <a:latin typeface="Lato Black" panose="020F0A02020204030203"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ato" panose="020F0502020204030203"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ato" panose="020F0502020204030203"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fi-FI" sz="900" b="1" dirty="0">
              <a:solidFill>
                <a:schemeClr val="tx1"/>
              </a:solidFill>
              <a:latin typeface="Lato" panose="020F0502020204030203" pitchFamily="34" charset="0"/>
            </a:endParaRPr>
          </a:p>
        </p:txBody>
      </p:sp>
      <p:sp>
        <p:nvSpPr>
          <p:cNvPr id="26" name="Text Placeholder 25"/>
          <p:cNvSpPr>
            <a:spLocks noGrp="1"/>
          </p:cNvSpPr>
          <p:nvPr>
            <p:ph type="body" sz="quarter" idx="11" hasCustomPrompt="1"/>
          </p:nvPr>
        </p:nvSpPr>
        <p:spPr>
          <a:xfrm>
            <a:off x="3708089" y="3400736"/>
            <a:ext cx="4131711" cy="212938"/>
          </a:xfrm>
        </p:spPr>
        <p:txBody>
          <a:bodyPr anchor="ctr">
            <a:noAutofit/>
          </a:bodyPr>
          <a:lstStyle>
            <a:lvl1pPr marL="0" indent="0">
              <a:buNone/>
              <a:defRPr sz="1800" b="0" baseline="0">
                <a:solidFill>
                  <a:schemeClr val="accent1"/>
                </a:solidFill>
              </a:defRPr>
            </a:lvl1pPr>
          </a:lstStyle>
          <a:p>
            <a:pPr lvl="0"/>
            <a:r>
              <a:rPr lang="en-US" dirty="0"/>
              <a:t>Presenter title</a:t>
            </a:r>
          </a:p>
        </p:txBody>
      </p:sp>
      <p:sp>
        <p:nvSpPr>
          <p:cNvPr id="11" name="Text Placeholder 25"/>
          <p:cNvSpPr>
            <a:spLocks noGrp="1"/>
          </p:cNvSpPr>
          <p:nvPr>
            <p:ph type="body" sz="quarter" idx="12" hasCustomPrompt="1"/>
          </p:nvPr>
        </p:nvSpPr>
        <p:spPr>
          <a:xfrm>
            <a:off x="3708089" y="3774899"/>
            <a:ext cx="4131711" cy="932193"/>
          </a:xfrm>
        </p:spPr>
        <p:txBody>
          <a:bodyPr>
            <a:noAutofit/>
          </a:bodyPr>
          <a:lstStyle>
            <a:lvl1pPr marL="0" indent="0">
              <a:spcBef>
                <a:spcPts val="450"/>
              </a:spcBef>
              <a:buNone/>
              <a:defRPr sz="900" b="0" cap="none" baseline="0">
                <a:solidFill>
                  <a:schemeClr val="accent4">
                    <a:lumMod val="20000"/>
                    <a:lumOff val="80000"/>
                  </a:schemeClr>
                </a:solidFill>
              </a:defRPr>
            </a:lvl1pPr>
          </a:lstStyle>
          <a:p>
            <a:pPr lvl="0"/>
            <a:r>
              <a:rPr lang="en-US" dirty="0"/>
              <a:t>presenter information</a:t>
            </a:r>
          </a:p>
          <a:p>
            <a:pPr lvl="0"/>
            <a:r>
              <a:rPr lang="fi-FI" dirty="0"/>
              <a:t>phone</a:t>
            </a:r>
          </a:p>
          <a:p>
            <a:pPr lvl="0"/>
            <a:r>
              <a:rPr lang="fi-FI" dirty="0"/>
              <a:t>email</a:t>
            </a:r>
          </a:p>
          <a:p>
            <a:pPr lvl="0"/>
            <a:r>
              <a:rPr lang="fi-FI" dirty="0"/>
              <a:t>twitter</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2" name="Date Placeholder 1"/>
          <p:cNvSpPr>
            <a:spLocks noGrp="1"/>
          </p:cNvSpPr>
          <p:nvPr>
            <p:ph type="dt" sz="half" idx="14"/>
          </p:nvPr>
        </p:nvSpPr>
        <p:spPr/>
        <p:txBody>
          <a:bodyPr/>
          <a:lstStyle/>
          <a:p>
            <a:fld id="{938ED4FD-0C56-4C0E-A0FD-613328BC5DE1}" type="datetime11">
              <a:rPr lang="en-US" smtClean="0"/>
              <a:t>08:01:24</a:t>
            </a:fld>
            <a:endParaRPr lang="en-US" dirty="0"/>
          </a:p>
        </p:txBody>
      </p:sp>
      <p:sp>
        <p:nvSpPr>
          <p:cNvPr id="4" name="Slide Number Placeholder 3"/>
          <p:cNvSpPr>
            <a:spLocks noGrp="1"/>
          </p:cNvSpPr>
          <p:nvPr>
            <p:ph type="sldNum" sz="quarter" idx="15"/>
          </p:nvPr>
        </p:nvSpPr>
        <p:spPr/>
        <p:txBody>
          <a:bodyPr/>
          <a:lstStyle/>
          <a:p>
            <a:r>
              <a:rPr lang="en-US"/>
              <a:t> </a:t>
            </a:r>
            <a:fld id="{F1F98A98-BB64-4945-949B-6EB6BCFE45D0}" type="slidenum">
              <a:rPr lang="en-US" smtClean="0"/>
              <a:pPr/>
              <a:t>‹#›</a:t>
            </a:fld>
            <a:endParaRPr lang="en-US" dirty="0"/>
          </a:p>
        </p:txBody>
      </p:sp>
      <p:sp>
        <p:nvSpPr>
          <p:cNvPr id="18" name="Picture Placeholder 17"/>
          <p:cNvSpPr>
            <a:spLocks noGrp="1"/>
          </p:cNvSpPr>
          <p:nvPr>
            <p:ph type="pic" sz="quarter" idx="16"/>
          </p:nvPr>
        </p:nvSpPr>
        <p:spPr>
          <a:xfrm>
            <a:off x="1437484" y="2660538"/>
            <a:ext cx="1743867" cy="2125057"/>
          </a:xfrm>
          <a:custGeom>
            <a:avLst/>
            <a:gdLst>
              <a:gd name="connsiteX0" fmla="*/ 1045560 w 2091121"/>
              <a:gd name="connsiteY0" fmla="*/ 0 h 2271108"/>
              <a:gd name="connsiteX1" fmla="*/ 2091121 w 2091121"/>
              <a:gd name="connsiteY1" fmla="*/ 522780 h 2271108"/>
              <a:gd name="connsiteX2" fmla="*/ 2091121 w 2091121"/>
              <a:gd name="connsiteY2" fmla="*/ 1748328 h 2271108"/>
              <a:gd name="connsiteX3" fmla="*/ 1045560 w 2091121"/>
              <a:gd name="connsiteY3" fmla="*/ 2271108 h 2271108"/>
              <a:gd name="connsiteX4" fmla="*/ 0 w 2091121"/>
              <a:gd name="connsiteY4" fmla="*/ 1748328 h 2271108"/>
              <a:gd name="connsiteX5" fmla="*/ 0 w 2091121"/>
              <a:gd name="connsiteY5" fmla="*/ 522780 h 227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121" h="2271108">
                <a:moveTo>
                  <a:pt x="1045560" y="0"/>
                </a:moveTo>
                <a:lnTo>
                  <a:pt x="2091121" y="522780"/>
                </a:lnTo>
                <a:lnTo>
                  <a:pt x="2091121" y="1748328"/>
                </a:lnTo>
                <a:lnTo>
                  <a:pt x="1045560" y="2271108"/>
                </a:lnTo>
                <a:lnTo>
                  <a:pt x="0" y="1748328"/>
                </a:lnTo>
                <a:lnTo>
                  <a:pt x="0" y="522780"/>
                </a:lnTo>
                <a:close/>
              </a:path>
            </a:pathLst>
          </a:custGeom>
        </p:spPr>
        <p:txBody>
          <a:bodyPr wrap="square">
            <a:noAutofit/>
          </a:bodyPr>
          <a:lstStyle/>
          <a:p>
            <a:r>
              <a:rPr lang="en-US"/>
              <a:t>Click icon to add picture</a:t>
            </a:r>
            <a:endParaRPr lang="fi-FI" dirty="0"/>
          </a:p>
        </p:txBody>
      </p:sp>
    </p:spTree>
    <p:extLst>
      <p:ext uri="{BB962C8B-B14F-4D97-AF65-F5344CB8AC3E}">
        <p14:creationId xmlns:p14="http://schemas.microsoft.com/office/powerpoint/2010/main" val="83873757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 - One lined title only">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791766" y="457729"/>
            <a:ext cx="7560469" cy="537107"/>
          </a:xfrm>
        </p:spPr>
        <p:txBody>
          <a:bodyPr anchor="ctr">
            <a:noAutofit/>
          </a:bodyPr>
          <a:lstStyle>
            <a:lvl1pPr algn="l">
              <a:defRPr sz="3000" baseline="0">
                <a:solidFill>
                  <a:schemeClr val="tx1"/>
                </a:solidFill>
              </a:defRPr>
            </a:lvl1pPr>
          </a:lstStyle>
          <a:p>
            <a:r>
              <a:rPr lang="fi-FI" dirty="0"/>
              <a:t>One line title</a:t>
            </a:r>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4" name="Content Placeholder 3"/>
          <p:cNvSpPr>
            <a:spLocks noGrp="1"/>
          </p:cNvSpPr>
          <p:nvPr>
            <p:ph sz="quarter" idx="11"/>
          </p:nvPr>
        </p:nvSpPr>
        <p:spPr>
          <a:xfrm>
            <a:off x="791766" y="1350965"/>
            <a:ext cx="7560469" cy="38986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p:cNvSpPr>
            <a:spLocks noGrp="1"/>
          </p:cNvSpPr>
          <p:nvPr>
            <p:ph type="dt" sz="half" idx="12"/>
          </p:nvPr>
        </p:nvSpPr>
        <p:spPr/>
        <p:txBody>
          <a:bodyPr/>
          <a:lstStyle/>
          <a:p>
            <a:fld id="{186A4DEE-19C8-41C5-871B-4DB356AF57BE}" type="datetime11">
              <a:rPr lang="en-US" smtClean="0"/>
              <a:t>08:01:24</a:t>
            </a:fld>
            <a:endParaRPr lang="en-US" dirty="0"/>
          </a:p>
        </p:txBody>
      </p:sp>
      <p:sp>
        <p:nvSpPr>
          <p:cNvPr id="7" name="Slide Number Placeholder 6"/>
          <p:cNvSpPr>
            <a:spLocks noGrp="1"/>
          </p:cNvSpPr>
          <p:nvPr>
            <p:ph type="sldNum" sz="quarter" idx="13"/>
          </p:nvPr>
        </p:nvSpPr>
        <p:spPr/>
        <p:txBody>
          <a:bodyPr/>
          <a:lstStyle/>
          <a:p>
            <a:fld id="{F1F98A98-BB64-4945-949B-6EB6BCFE45D0}"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8072" y="5435367"/>
            <a:ext cx="407841" cy="111598"/>
          </a:xfrm>
          <a:prstGeom prst="rect">
            <a:avLst/>
          </a:prstGeom>
        </p:spPr>
      </p:pic>
    </p:spTree>
    <p:extLst>
      <p:ext uri="{BB962C8B-B14F-4D97-AF65-F5344CB8AC3E}">
        <p14:creationId xmlns:p14="http://schemas.microsoft.com/office/powerpoint/2010/main" val="1813660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ONTENT - One lined title only">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791767" y="457729"/>
            <a:ext cx="5942108" cy="1045583"/>
          </a:xfrm>
        </p:spPr>
        <p:txBody>
          <a:bodyPr anchor="b">
            <a:noAutofit/>
          </a:bodyPr>
          <a:lstStyle>
            <a:lvl1pPr algn="l">
              <a:defRPr sz="3000" baseline="0">
                <a:solidFill>
                  <a:schemeClr val="tx1"/>
                </a:solidFill>
              </a:defRPr>
            </a:lvl1pPr>
          </a:lstStyle>
          <a:p>
            <a:r>
              <a:rPr lang="fi-FI" dirty="0"/>
              <a:t>Sometimes a longer title will be on two lines</a:t>
            </a:r>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Date Placeholder 1"/>
          <p:cNvSpPr>
            <a:spLocks noGrp="1"/>
          </p:cNvSpPr>
          <p:nvPr>
            <p:ph type="dt" sz="half" idx="11"/>
          </p:nvPr>
        </p:nvSpPr>
        <p:spPr/>
        <p:txBody>
          <a:bodyPr/>
          <a:lstStyle/>
          <a:p>
            <a:fld id="{36AC17DB-CFDA-4658-BC00-6DE44458715B}" type="datetime11">
              <a:rPr lang="en-US" smtClean="0"/>
              <a:t>08:01:24</a:t>
            </a:fld>
            <a:endParaRPr lang="en-US" dirty="0"/>
          </a:p>
        </p:txBody>
      </p:sp>
      <p:sp>
        <p:nvSpPr>
          <p:cNvPr id="4" name="Slide Number Placeholder 3"/>
          <p:cNvSpPr>
            <a:spLocks noGrp="1"/>
          </p:cNvSpPr>
          <p:nvPr>
            <p:ph type="sldNum" sz="quarter" idx="12"/>
          </p:nvPr>
        </p:nvSpPr>
        <p:spPr/>
        <p:txBody>
          <a:bodyPr/>
          <a:lstStyle/>
          <a:p>
            <a:fld id="{F1F98A98-BB64-4945-949B-6EB6BCFE45D0}" type="slidenum">
              <a:rPr lang="en-US" smtClean="0"/>
              <a:pPr/>
              <a:t>‹#›</a:t>
            </a:fld>
            <a:endParaRPr lang="en-US" dirty="0"/>
          </a:p>
        </p:txBody>
      </p:sp>
      <p:sp>
        <p:nvSpPr>
          <p:cNvPr id="8" name="Content Placeholder 7"/>
          <p:cNvSpPr>
            <a:spLocks noGrp="1"/>
          </p:cNvSpPr>
          <p:nvPr>
            <p:ph sz="quarter" idx="13"/>
          </p:nvPr>
        </p:nvSpPr>
        <p:spPr>
          <a:xfrm>
            <a:off x="791766" y="1953949"/>
            <a:ext cx="7560469"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8072" y="5435367"/>
            <a:ext cx="407841" cy="111598"/>
          </a:xfrm>
          <a:prstGeom prst="rect">
            <a:avLst/>
          </a:prstGeom>
        </p:spPr>
      </p:pic>
    </p:spTree>
    <p:extLst>
      <p:ext uri="{BB962C8B-B14F-4D97-AF65-F5344CB8AC3E}">
        <p14:creationId xmlns:p14="http://schemas.microsoft.com/office/powerpoint/2010/main" val="4007863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Title &amp; body split i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766" y="457729"/>
            <a:ext cx="7560469" cy="1199886"/>
          </a:xfrm>
        </p:spPr>
        <p:txBody>
          <a:bodyPr anchor="b">
            <a:noAutofit/>
          </a:bodyPr>
          <a:lstStyle>
            <a:lvl1pPr>
              <a:defRPr sz="3000"/>
            </a:lvl1pPr>
          </a:lstStyle>
          <a:p>
            <a:r>
              <a:rPr lang="fi-FI" dirty="0"/>
              <a:t>Sometimes a longer title will be on two lines</a:t>
            </a:r>
          </a:p>
        </p:txBody>
      </p:sp>
      <p:sp>
        <p:nvSpPr>
          <p:cNvPr id="6" name="Rectangle 5"/>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2"/>
          </p:nvPr>
        </p:nvSpPr>
        <p:spPr/>
        <p:txBody>
          <a:bodyPr/>
          <a:lstStyle/>
          <a:p>
            <a:fld id="{D778D4EE-239F-475C-BB60-ECD4CAA2F1B6}" type="datetime11">
              <a:rPr lang="en-US" smtClean="0"/>
              <a:t>08:01:24</a:t>
            </a:fld>
            <a:endParaRPr lang="en-US" dirty="0"/>
          </a:p>
        </p:txBody>
      </p:sp>
      <p:sp>
        <p:nvSpPr>
          <p:cNvPr id="4" name="Slide Number Placeholder 3"/>
          <p:cNvSpPr>
            <a:spLocks noGrp="1"/>
          </p:cNvSpPr>
          <p:nvPr>
            <p:ph type="sldNum" sz="quarter" idx="13"/>
          </p:nvPr>
        </p:nvSpPr>
        <p:spPr/>
        <p:txBody>
          <a:bodyPr/>
          <a:lstStyle/>
          <a:p>
            <a:fld id="{F1F98A98-BB64-4945-949B-6EB6BCFE45D0}" type="slidenum">
              <a:rPr lang="en-US" smtClean="0"/>
              <a:pPr/>
              <a:t>‹#›</a:t>
            </a:fld>
            <a:endParaRPr lang="en-US" dirty="0"/>
          </a:p>
        </p:txBody>
      </p:sp>
      <p:sp>
        <p:nvSpPr>
          <p:cNvPr id="12" name="Content Placeholder 11"/>
          <p:cNvSpPr>
            <a:spLocks noGrp="1"/>
          </p:cNvSpPr>
          <p:nvPr>
            <p:ph sz="quarter" idx="14"/>
          </p:nvPr>
        </p:nvSpPr>
        <p:spPr>
          <a:xfrm>
            <a:off x="791766" y="1953949"/>
            <a:ext cx="3618309"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5"/>
          </p:nvPr>
        </p:nvSpPr>
        <p:spPr>
          <a:xfrm>
            <a:off x="4724400" y="1953949"/>
            <a:ext cx="3627835"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8072" y="5435367"/>
            <a:ext cx="407841" cy="111598"/>
          </a:xfrm>
          <a:prstGeom prst="rect">
            <a:avLst/>
          </a:prstGeom>
        </p:spPr>
      </p:pic>
    </p:spTree>
    <p:extLst>
      <p:ext uri="{BB962C8B-B14F-4D97-AF65-F5344CB8AC3E}">
        <p14:creationId xmlns:p14="http://schemas.microsoft.com/office/powerpoint/2010/main" val="1552480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034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ONTENT - 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859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2" name="Date Placeholder 1"/>
          <p:cNvSpPr>
            <a:spLocks noGrp="1"/>
          </p:cNvSpPr>
          <p:nvPr>
            <p:ph type="dt" sz="half" idx="11"/>
          </p:nvPr>
        </p:nvSpPr>
        <p:spPr/>
        <p:txBody>
          <a:bodyPr/>
          <a:lstStyle/>
          <a:p>
            <a:fld id="{A84D9F7A-0027-4A69-A612-C9C4CDB4FF0D}" type="datetime11">
              <a:rPr lang="en-US" smtClean="0"/>
              <a:t>08:01:24</a:t>
            </a:fld>
            <a:endParaRPr lang="en-US" dirty="0"/>
          </a:p>
        </p:txBody>
      </p:sp>
      <p:sp>
        <p:nvSpPr>
          <p:cNvPr id="4" name="Slide Number Placeholder 3"/>
          <p:cNvSpPr>
            <a:spLocks noGrp="1"/>
          </p:cNvSpPr>
          <p:nvPr>
            <p:ph type="sldNum" sz="quarter" idx="12"/>
          </p:nvPr>
        </p:nvSpPr>
        <p:spPr/>
        <p:txBody>
          <a:bodyPr/>
          <a:lstStyle/>
          <a:p>
            <a:fld id="{F1F98A98-BB64-4945-949B-6EB6BCFE45D0}" type="slidenum">
              <a:rPr lang="en-US" smtClean="0"/>
              <a:pPr/>
              <a:t>‹#›</a:t>
            </a:fld>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5" name="TextBox 4"/>
          <p:cNvSpPr txBox="1"/>
          <p:nvPr userDrawn="1"/>
        </p:nvSpPr>
        <p:spPr>
          <a:xfrm>
            <a:off x="654865" y="1743387"/>
            <a:ext cx="3527633" cy="1823576"/>
          </a:xfrm>
          <a:prstGeom prst="rect">
            <a:avLst/>
          </a:prstGeom>
          <a:noFill/>
        </p:spPr>
        <p:txBody>
          <a:bodyPr wrap="square" rtlCol="0">
            <a:spAutoFit/>
          </a:bodyPr>
          <a:lstStyle/>
          <a:p>
            <a:r>
              <a:rPr lang="en-US" sz="11250" dirty="0">
                <a:solidFill>
                  <a:schemeClr val="accent1"/>
                </a:solidFill>
                <a:latin typeface="+mj-lt"/>
              </a:rPr>
              <a:t>“</a:t>
            </a:r>
          </a:p>
        </p:txBody>
      </p:sp>
      <p:sp>
        <p:nvSpPr>
          <p:cNvPr id="8" name="Title 1"/>
          <p:cNvSpPr>
            <a:spLocks noGrp="1"/>
          </p:cNvSpPr>
          <p:nvPr>
            <p:ph type="ctrTitle" hasCustomPrompt="1"/>
          </p:nvPr>
        </p:nvSpPr>
        <p:spPr>
          <a:xfrm>
            <a:off x="791766" y="2854854"/>
            <a:ext cx="7560469" cy="2100008"/>
          </a:xfrm>
        </p:spPr>
        <p:txBody>
          <a:bodyPr anchor="t">
            <a:noAutofit/>
          </a:bodyPr>
          <a:lstStyle>
            <a:lvl1pPr algn="l">
              <a:defRPr sz="4050" b="0" baseline="0">
                <a:solidFill>
                  <a:schemeClr val="tx1"/>
                </a:solidFill>
                <a:latin typeface="+mj-lt"/>
              </a:defRPr>
            </a:lvl1pPr>
          </a:lstStyle>
          <a:p>
            <a:r>
              <a:rPr lang="en-US" dirty="0"/>
              <a:t>Use a quote with the bold font to make an impact</a:t>
            </a:r>
            <a:endParaRPr lang="fi-FI" dirty="0"/>
          </a:p>
        </p:txBody>
      </p:sp>
    </p:spTree>
    <p:extLst>
      <p:ext uri="{BB962C8B-B14F-4D97-AF65-F5344CB8AC3E}">
        <p14:creationId xmlns:p14="http://schemas.microsoft.com/office/powerpoint/2010/main" val="85321865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Split text &amp; pic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7156" y="-1642500"/>
            <a:ext cx="8164004" cy="9000000"/>
          </a:xfrm>
          <a:prstGeom prst="rect">
            <a:avLst/>
          </a:prstGeom>
        </p:spPr>
      </p:pic>
      <p:sp>
        <p:nvSpPr>
          <p:cNvPr id="2" name="Title 1"/>
          <p:cNvSpPr>
            <a:spLocks noGrp="1"/>
          </p:cNvSpPr>
          <p:nvPr>
            <p:ph type="title" hasCustomPrompt="1"/>
          </p:nvPr>
        </p:nvSpPr>
        <p:spPr>
          <a:xfrm>
            <a:off x="791767" y="457729"/>
            <a:ext cx="4321409" cy="1201452"/>
          </a:xfrm>
        </p:spPr>
        <p:txBody>
          <a:bodyPr anchor="b">
            <a:noAutofit/>
          </a:bodyPr>
          <a:lstStyle>
            <a:lvl1pPr>
              <a:defRPr sz="3000" baseline="0">
                <a:solidFill>
                  <a:schemeClr val="tx1"/>
                </a:solidFill>
                <a:latin typeface="+mj-lt"/>
              </a:defRPr>
            </a:lvl1pPr>
          </a:lstStyle>
          <a:p>
            <a:r>
              <a:rPr lang="en-US" dirty="0"/>
              <a:t>Title goes here be it long or not</a:t>
            </a:r>
            <a:endParaRPr lang="fi-FI" dirty="0"/>
          </a:p>
        </p:txBody>
      </p:sp>
      <p:sp>
        <p:nvSpPr>
          <p:cNvPr id="7" name="Text Placeholder 6"/>
          <p:cNvSpPr>
            <a:spLocks noGrp="1"/>
          </p:cNvSpPr>
          <p:nvPr>
            <p:ph type="body" sz="quarter" idx="11"/>
          </p:nvPr>
        </p:nvSpPr>
        <p:spPr>
          <a:xfrm>
            <a:off x="791766" y="1953949"/>
            <a:ext cx="4321969"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2"/>
          </p:nvPr>
        </p:nvSpPr>
        <p:spPr>
          <a:xfrm>
            <a:off x="4270267" y="5342301"/>
            <a:ext cx="536666" cy="304271"/>
          </a:xfrm>
        </p:spPr>
        <p:txBody>
          <a:bodyPr/>
          <a:lstStyle/>
          <a:p>
            <a:fld id="{4511960D-5B3E-4229-A0AB-A51DEB046DA9}" type="datetime11">
              <a:rPr lang="en-US" smtClean="0"/>
              <a:t>08:01:24</a:t>
            </a:fld>
            <a:endParaRPr lang="en-US" dirty="0"/>
          </a:p>
        </p:txBody>
      </p:sp>
      <p:sp>
        <p:nvSpPr>
          <p:cNvPr id="4" name="Slide Number Placeholder 3"/>
          <p:cNvSpPr>
            <a:spLocks noGrp="1"/>
          </p:cNvSpPr>
          <p:nvPr>
            <p:ph type="sldNum" sz="quarter" idx="13"/>
          </p:nvPr>
        </p:nvSpPr>
        <p:spPr>
          <a:xfrm>
            <a:off x="4806934" y="5342301"/>
            <a:ext cx="310829" cy="304271"/>
          </a:xfrm>
        </p:spPr>
        <p:txBody>
          <a:bodyPr/>
          <a:lstStyle/>
          <a:p>
            <a:fld id="{F1F98A98-BB64-4945-949B-6EB6BCFE45D0}" type="slidenum">
              <a:rPr lang="en-US" smtClean="0"/>
              <a:pPr/>
              <a:t>‹#›</a:t>
            </a:fld>
            <a:endParaRPr lang="en-US" dirty="0"/>
          </a:p>
        </p:txBody>
      </p:sp>
      <p:sp>
        <p:nvSpPr>
          <p:cNvPr id="9" name="Picture Placeholder 8"/>
          <p:cNvSpPr>
            <a:spLocks noGrp="1"/>
          </p:cNvSpPr>
          <p:nvPr>
            <p:ph type="pic" sz="quarter" idx="10"/>
          </p:nvPr>
        </p:nvSpPr>
        <p:spPr>
          <a:xfrm>
            <a:off x="5659016" y="-1"/>
            <a:ext cx="3561183" cy="5715000"/>
          </a:xfrm>
          <a:prstGeom prst="rect">
            <a:avLst/>
          </a:prstGeom>
          <a:blipFill dpi="0" rotWithShape="1">
            <a:blip r:embed="rId3">
              <a:extLst>
                <a:ext uri="{28A0092B-C50C-407E-A947-70E740481C1C}">
                  <a14:useLocalDpi xmlns:a14="http://schemas.microsoft.com/office/drawing/2010/main" val="0"/>
                </a:ext>
              </a:extLst>
            </a:blip>
            <a:srcRect/>
            <a:stretch>
              <a:fillRect l="-46155" r="-46155"/>
            </a:stretch>
          </a:blipFill>
        </p:spPr>
        <p:txBody>
          <a:bodyPr wrap="square">
            <a:noAutofit/>
          </a:bodyPr>
          <a:lstStyle/>
          <a:p>
            <a:r>
              <a:rPr lang="en-US"/>
              <a:t>Click icon to add picture</a:t>
            </a:r>
            <a:endParaRPr lang="fi-FI"/>
          </a:p>
        </p:txBody>
      </p:sp>
    </p:spTree>
    <p:extLst>
      <p:ext uri="{BB962C8B-B14F-4D97-AF65-F5344CB8AC3E}">
        <p14:creationId xmlns:p14="http://schemas.microsoft.com/office/powerpoint/2010/main" val="273438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 Split 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1767" y="457729"/>
            <a:ext cx="3240620" cy="1201452"/>
          </a:xfrm>
        </p:spPr>
        <p:txBody>
          <a:bodyPr anchor="b">
            <a:noAutofit/>
          </a:bodyPr>
          <a:lstStyle>
            <a:lvl1pPr>
              <a:defRPr sz="3000" baseline="0">
                <a:solidFill>
                  <a:schemeClr val="tx1"/>
                </a:solidFill>
                <a:latin typeface="+mj-lt"/>
              </a:defRPr>
            </a:lvl1pPr>
          </a:lstStyle>
          <a:p>
            <a:r>
              <a:rPr lang="en-US" dirty="0"/>
              <a:t>Title goes here be it long or not</a:t>
            </a:r>
            <a:endParaRPr lang="fi-FI" dirty="0"/>
          </a:p>
        </p:txBody>
      </p:sp>
      <p:sp>
        <p:nvSpPr>
          <p:cNvPr id="7" name="Text Placeholder 6"/>
          <p:cNvSpPr>
            <a:spLocks noGrp="1"/>
          </p:cNvSpPr>
          <p:nvPr>
            <p:ph type="body" sz="quarter" idx="11"/>
          </p:nvPr>
        </p:nvSpPr>
        <p:spPr>
          <a:xfrm>
            <a:off x="791767" y="1953949"/>
            <a:ext cx="3240620"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2"/>
          </p:nvPr>
        </p:nvSpPr>
        <p:spPr>
          <a:xfrm>
            <a:off x="3184891" y="5344105"/>
            <a:ext cx="536666" cy="304271"/>
          </a:xfrm>
        </p:spPr>
        <p:txBody>
          <a:bodyPr/>
          <a:lstStyle/>
          <a:p>
            <a:fld id="{0677B095-0A16-40F3-8BC7-C831D4BCCE4F}" type="datetime11">
              <a:rPr lang="en-US" smtClean="0"/>
              <a:t>08:01:24</a:t>
            </a:fld>
            <a:endParaRPr lang="en-US" dirty="0"/>
          </a:p>
        </p:txBody>
      </p:sp>
      <p:sp>
        <p:nvSpPr>
          <p:cNvPr id="4" name="Slide Number Placeholder 3"/>
          <p:cNvSpPr>
            <a:spLocks noGrp="1"/>
          </p:cNvSpPr>
          <p:nvPr>
            <p:ph type="sldNum" sz="quarter" idx="13"/>
          </p:nvPr>
        </p:nvSpPr>
        <p:spPr>
          <a:xfrm>
            <a:off x="3721558" y="5344105"/>
            <a:ext cx="310829" cy="304271"/>
          </a:xfrm>
        </p:spPr>
        <p:txBody>
          <a:bodyPr/>
          <a:lstStyle/>
          <a:p>
            <a:fld id="{F1F98A98-BB64-4945-949B-6EB6BCFE45D0}"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7156" y="-1642500"/>
            <a:ext cx="8164004" cy="9000000"/>
          </a:xfrm>
          <a:prstGeom prst="rect">
            <a:avLst/>
          </a:prstGeom>
        </p:spPr>
      </p:pic>
      <p:sp>
        <p:nvSpPr>
          <p:cNvPr id="9" name="Picture Placeholder 8"/>
          <p:cNvSpPr>
            <a:spLocks noGrp="1"/>
          </p:cNvSpPr>
          <p:nvPr>
            <p:ph type="pic" sz="quarter" idx="10"/>
          </p:nvPr>
        </p:nvSpPr>
        <p:spPr>
          <a:xfrm>
            <a:off x="4572001" y="-1"/>
            <a:ext cx="4648199" cy="5715000"/>
          </a:xfrm>
          <a:prstGeom prst="rect">
            <a:avLst/>
          </a:prstGeom>
          <a:blipFill dpi="0" rotWithShape="1">
            <a:blip r:embed="rId3">
              <a:extLst>
                <a:ext uri="{28A0092B-C50C-407E-A947-70E740481C1C}">
                  <a14:useLocalDpi xmlns:a14="http://schemas.microsoft.com/office/drawing/2010/main" val="0"/>
                </a:ext>
              </a:extLst>
            </a:blip>
            <a:srcRect/>
            <a:stretch>
              <a:fillRect l="-19160" r="-19160"/>
            </a:stretch>
          </a:blipFill>
        </p:spPr>
        <p:txBody>
          <a:bodyPr wrap="square">
            <a:noAutofit/>
          </a:bodyPr>
          <a:lstStyle/>
          <a:p>
            <a:r>
              <a:rPr lang="en-US"/>
              <a:t>Click icon to add picture</a:t>
            </a:r>
            <a:endParaRPr lang="fi-FI"/>
          </a:p>
        </p:txBody>
      </p:sp>
    </p:spTree>
    <p:extLst>
      <p:ext uri="{BB962C8B-B14F-4D97-AF65-F5344CB8AC3E}">
        <p14:creationId xmlns:p14="http://schemas.microsoft.com/office/powerpoint/2010/main" val="2228152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Text">
    <p:spTree>
      <p:nvGrpSpPr>
        <p:cNvPr id="1" name=""/>
        <p:cNvGrpSpPr/>
        <p:nvPr/>
      </p:nvGrpSpPr>
      <p:grpSpPr>
        <a:xfrm>
          <a:off x="0" y="0"/>
          <a:ext cx="0" cy="0"/>
          <a:chOff x="0" y="0"/>
          <a:chExt cx="0" cy="0"/>
        </a:xfrm>
      </p:grpSpPr>
      <p:sp>
        <p:nvSpPr>
          <p:cNvPr id="16" name="Title 1"/>
          <p:cNvSpPr>
            <a:spLocks noGrp="1"/>
          </p:cNvSpPr>
          <p:nvPr>
            <p:ph type="ctrTitle"/>
          </p:nvPr>
        </p:nvSpPr>
        <p:spPr>
          <a:xfrm>
            <a:off x="468312" y="1418400"/>
            <a:ext cx="8208000" cy="2952000"/>
          </a:xfrm>
          <a:prstGeom prst="rect">
            <a:avLst/>
          </a:prstGeom>
        </p:spPr>
        <p:txBody>
          <a:bodyPr lIns="0" tIns="0" rIns="0" bIns="0" anchor="b">
            <a:noAutofit/>
          </a:bodyPr>
          <a:lstStyle>
            <a:lvl1pPr algn="l">
              <a:lnSpc>
                <a:spcPct val="80000"/>
              </a:lnSpc>
              <a:defRPr sz="7200" b="1" spc="-20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4" y="4429748"/>
            <a:ext cx="5388448" cy="660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809750" cy="1606550"/>
          </a:xfrm>
          <a:prstGeom prst="rect">
            <a:avLst/>
          </a:prstGeom>
        </p:spPr>
      </p:pic>
    </p:spTree>
    <p:extLst>
      <p:ext uri="{BB962C8B-B14F-4D97-AF65-F5344CB8AC3E}">
        <p14:creationId xmlns:p14="http://schemas.microsoft.com/office/powerpoint/2010/main" val="1129277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 Split half text &amp; picture">
    <p:spTree>
      <p:nvGrpSpPr>
        <p:cNvPr id="1" name=""/>
        <p:cNvGrpSpPr/>
        <p:nvPr/>
      </p:nvGrpSpPr>
      <p:grpSpPr>
        <a:xfrm>
          <a:off x="0" y="0"/>
          <a:ext cx="0" cy="0"/>
          <a:chOff x="0" y="0"/>
          <a:chExt cx="0" cy="0"/>
        </a:xfrm>
      </p:grpSpPr>
      <p:sp>
        <p:nvSpPr>
          <p:cNvPr id="6" name="Rectangle 5"/>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7" name="Text Placeholder 6"/>
          <p:cNvSpPr>
            <a:spLocks noGrp="1"/>
          </p:cNvSpPr>
          <p:nvPr>
            <p:ph type="body" sz="quarter" idx="11"/>
          </p:nvPr>
        </p:nvSpPr>
        <p:spPr>
          <a:xfrm>
            <a:off x="791767" y="1953949"/>
            <a:ext cx="3247394"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791767" y="457730"/>
            <a:ext cx="3247394" cy="1199886"/>
          </a:xfrm>
        </p:spPr>
        <p:txBody>
          <a:bodyPr/>
          <a:lstStyle/>
          <a:p>
            <a:r>
              <a:rPr lang="en-US"/>
              <a:t>Click to edit Master title style</a:t>
            </a:r>
            <a:endParaRPr lang="en-US" dirty="0"/>
          </a:p>
        </p:txBody>
      </p:sp>
      <p:sp>
        <p:nvSpPr>
          <p:cNvPr id="2" name="Date Placeholder 1"/>
          <p:cNvSpPr>
            <a:spLocks noGrp="1"/>
          </p:cNvSpPr>
          <p:nvPr>
            <p:ph type="dt" sz="half" idx="12"/>
          </p:nvPr>
        </p:nvSpPr>
        <p:spPr>
          <a:xfrm>
            <a:off x="3191665" y="5334000"/>
            <a:ext cx="536666" cy="304271"/>
          </a:xfrm>
        </p:spPr>
        <p:txBody>
          <a:bodyPr/>
          <a:lstStyle/>
          <a:p>
            <a:fld id="{18EEE099-BCD0-4693-8790-5ECC84ECD2AB}" type="datetime11">
              <a:rPr lang="en-US" smtClean="0"/>
              <a:t>08:01:24</a:t>
            </a:fld>
            <a:endParaRPr lang="en-US" dirty="0"/>
          </a:p>
        </p:txBody>
      </p:sp>
      <p:sp>
        <p:nvSpPr>
          <p:cNvPr id="4" name="Slide Number Placeholder 3"/>
          <p:cNvSpPr>
            <a:spLocks noGrp="1"/>
          </p:cNvSpPr>
          <p:nvPr>
            <p:ph type="sldNum" sz="quarter" idx="13"/>
          </p:nvPr>
        </p:nvSpPr>
        <p:spPr>
          <a:xfrm>
            <a:off x="3728332" y="5334000"/>
            <a:ext cx="310829" cy="304271"/>
          </a:xfrm>
        </p:spPr>
        <p:txBody>
          <a:bodyPr/>
          <a:lstStyle/>
          <a:p>
            <a:fld id="{F1F98A98-BB64-4945-949B-6EB6BCFE45D0}"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7156" y="-1642500"/>
            <a:ext cx="8164004" cy="9000000"/>
          </a:xfrm>
          <a:prstGeom prst="rect">
            <a:avLst/>
          </a:prstGeom>
        </p:spPr>
      </p:pic>
      <p:sp>
        <p:nvSpPr>
          <p:cNvPr id="9" name="Picture Placeholder 8"/>
          <p:cNvSpPr>
            <a:spLocks noGrp="1"/>
          </p:cNvSpPr>
          <p:nvPr>
            <p:ph type="pic" sz="quarter" idx="10"/>
          </p:nvPr>
        </p:nvSpPr>
        <p:spPr>
          <a:xfrm>
            <a:off x="4039160" y="-1"/>
            <a:ext cx="5181039" cy="5715001"/>
          </a:xfrm>
          <a:custGeom>
            <a:avLst/>
            <a:gdLst>
              <a:gd name="connsiteX0" fmla="*/ 0 w 6197599"/>
              <a:gd name="connsiteY0" fmla="*/ 0 h 6858000"/>
              <a:gd name="connsiteX1" fmla="*/ 6197599 w 6197599"/>
              <a:gd name="connsiteY1" fmla="*/ 0 h 6858000"/>
              <a:gd name="connsiteX2" fmla="*/ 6197599 w 6197599"/>
              <a:gd name="connsiteY2" fmla="*/ 6858000 h 6858000"/>
              <a:gd name="connsiteX3" fmla="*/ 0 w 6197599"/>
              <a:gd name="connsiteY3" fmla="*/ 6858000 h 6858000"/>
              <a:gd name="connsiteX4" fmla="*/ 0 w 6197599"/>
              <a:gd name="connsiteY4" fmla="*/ 0 h 6858000"/>
              <a:gd name="connsiteX0" fmla="*/ 1086439 w 7284038"/>
              <a:gd name="connsiteY0" fmla="*/ 0 h 6902777"/>
              <a:gd name="connsiteX1" fmla="*/ 7284038 w 7284038"/>
              <a:gd name="connsiteY1" fmla="*/ 0 h 6902777"/>
              <a:gd name="connsiteX2" fmla="*/ 7284038 w 7284038"/>
              <a:gd name="connsiteY2" fmla="*/ 6858000 h 6902777"/>
              <a:gd name="connsiteX3" fmla="*/ 0 w 7284038"/>
              <a:gd name="connsiteY3" fmla="*/ 6902777 h 6902777"/>
              <a:gd name="connsiteX4" fmla="*/ 1086439 w 7284038"/>
              <a:gd name="connsiteY4" fmla="*/ 0 h 6902777"/>
              <a:gd name="connsiteX0" fmla="*/ 1105292 w 7302891"/>
              <a:gd name="connsiteY0" fmla="*/ 0 h 6858000"/>
              <a:gd name="connsiteX1" fmla="*/ 7302891 w 7302891"/>
              <a:gd name="connsiteY1" fmla="*/ 0 h 6858000"/>
              <a:gd name="connsiteX2" fmla="*/ 7302891 w 7302891"/>
              <a:gd name="connsiteY2" fmla="*/ 6858000 h 6858000"/>
              <a:gd name="connsiteX3" fmla="*/ 0 w 7302891"/>
              <a:gd name="connsiteY3" fmla="*/ 6832076 h 6858000"/>
              <a:gd name="connsiteX4" fmla="*/ 1105292 w 7302891"/>
              <a:gd name="connsiteY4" fmla="*/ 0 h 6858000"/>
              <a:gd name="connsiteX0" fmla="*/ 1746315 w 7302891"/>
              <a:gd name="connsiteY0" fmla="*/ 0 h 6858000"/>
              <a:gd name="connsiteX1" fmla="*/ 7302891 w 7302891"/>
              <a:gd name="connsiteY1" fmla="*/ 0 h 6858000"/>
              <a:gd name="connsiteX2" fmla="*/ 7302891 w 7302891"/>
              <a:gd name="connsiteY2" fmla="*/ 6858000 h 6858000"/>
              <a:gd name="connsiteX3" fmla="*/ 0 w 7302891"/>
              <a:gd name="connsiteY3" fmla="*/ 6832076 h 6858000"/>
              <a:gd name="connsiteX4" fmla="*/ 1746315 w 7302891"/>
              <a:gd name="connsiteY4" fmla="*/ 0 h 6858000"/>
              <a:gd name="connsiteX0" fmla="*/ 1505932 w 7062508"/>
              <a:gd name="connsiteY0" fmla="*/ 0 h 6872140"/>
              <a:gd name="connsiteX1" fmla="*/ 7062508 w 7062508"/>
              <a:gd name="connsiteY1" fmla="*/ 0 h 6872140"/>
              <a:gd name="connsiteX2" fmla="*/ 7062508 w 7062508"/>
              <a:gd name="connsiteY2" fmla="*/ 6858000 h 6872140"/>
              <a:gd name="connsiteX3" fmla="*/ 0 w 7062508"/>
              <a:gd name="connsiteY3" fmla="*/ 6872140 h 6872140"/>
              <a:gd name="connsiteX4" fmla="*/ 1505932 w 7062508"/>
              <a:gd name="connsiteY4" fmla="*/ 0 h 687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508" h="6872140">
                <a:moveTo>
                  <a:pt x="1505932" y="0"/>
                </a:moveTo>
                <a:lnTo>
                  <a:pt x="7062508" y="0"/>
                </a:lnTo>
                <a:lnTo>
                  <a:pt x="7062508" y="6858000"/>
                </a:lnTo>
                <a:lnTo>
                  <a:pt x="0" y="6872140"/>
                </a:lnTo>
                <a:lnTo>
                  <a:pt x="1505932" y="0"/>
                </a:lnTo>
                <a:close/>
              </a:path>
            </a:pathLst>
          </a:custGeom>
          <a:noFill/>
        </p:spPr>
        <p:txBody>
          <a:bodyPr wrap="square">
            <a:noAutofit/>
          </a:bodyPr>
          <a:lstStyle/>
          <a:p>
            <a:r>
              <a:rPr lang="en-US"/>
              <a:t>Click icon to add picture</a:t>
            </a:r>
            <a:endParaRPr lang="fi-FI"/>
          </a:p>
        </p:txBody>
      </p:sp>
    </p:spTree>
    <p:extLst>
      <p:ext uri="{BB962C8B-B14F-4D97-AF65-F5344CB8AC3E}">
        <p14:creationId xmlns:p14="http://schemas.microsoft.com/office/powerpoint/2010/main" val="737830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Horisontal split text &amp;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2857500"/>
            <a:ext cx="9220199" cy="2857498"/>
          </a:xfrm>
          <a:prstGeom prst="rect">
            <a:avLst/>
          </a:prstGeom>
          <a:solidFill>
            <a:schemeClr val="bg1"/>
          </a:solidFill>
        </p:spPr>
        <p:txBody>
          <a:bodyPr wrap="square">
            <a:noAutofit/>
          </a:bodyPr>
          <a:lstStyle/>
          <a:p>
            <a:r>
              <a:rPr lang="en-US"/>
              <a:t>Click icon to add picture</a:t>
            </a:r>
            <a:endParaRPr lang="fi-FI"/>
          </a:p>
        </p:txBody>
      </p:sp>
      <p:sp>
        <p:nvSpPr>
          <p:cNvPr id="7" name="Text Placeholder 6"/>
          <p:cNvSpPr>
            <a:spLocks noGrp="1"/>
          </p:cNvSpPr>
          <p:nvPr>
            <p:ph type="body" sz="quarter" idx="11"/>
          </p:nvPr>
        </p:nvSpPr>
        <p:spPr>
          <a:xfrm>
            <a:off x="791766" y="1264788"/>
            <a:ext cx="7560469" cy="1402213"/>
          </a:xfrm>
        </p:spPr>
        <p:txBody>
          <a:bodyPr numCol="3"/>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791766" y="457729"/>
            <a:ext cx="7560469" cy="537107"/>
          </a:xfrm>
        </p:spPr>
        <p:txBody>
          <a:bodyPr anchor="ctr">
            <a:noAutofit/>
          </a:bodyPr>
          <a:lstStyle>
            <a:lvl1pPr algn="l">
              <a:defRPr sz="3000" baseline="0">
                <a:solidFill>
                  <a:schemeClr val="tx1"/>
                </a:solidFill>
              </a:defRPr>
            </a:lvl1pPr>
          </a:lstStyle>
          <a:p>
            <a:r>
              <a:rPr lang="fi-FI" dirty="0"/>
              <a:t>Title goes here</a:t>
            </a:r>
          </a:p>
        </p:txBody>
      </p:sp>
      <p:sp>
        <p:nvSpPr>
          <p:cNvPr id="6" name="Rectangle 5"/>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19649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One lined title - 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791766" y="457729"/>
            <a:ext cx="7560469" cy="537107"/>
          </a:xfrm>
        </p:spPr>
        <p:txBody>
          <a:bodyPr anchor="ctr">
            <a:noAutofit/>
          </a:bodyPr>
          <a:lstStyle>
            <a:lvl1pPr algn="l">
              <a:defRPr sz="3000" baseline="0">
                <a:solidFill>
                  <a:schemeClr val="tx1"/>
                </a:solidFill>
              </a:defRPr>
            </a:lvl1pPr>
          </a:lstStyle>
          <a:p>
            <a:r>
              <a:rPr lang="fi-FI" dirty="0"/>
              <a:t>One line title</a:t>
            </a:r>
          </a:p>
        </p:txBody>
      </p:sp>
      <p:sp>
        <p:nvSpPr>
          <p:cNvPr id="7" name="Rectangle 6"/>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8" name="Content Placeholder 3"/>
          <p:cNvSpPr>
            <a:spLocks noGrp="1"/>
          </p:cNvSpPr>
          <p:nvPr>
            <p:ph sz="quarter" idx="11"/>
          </p:nvPr>
        </p:nvSpPr>
        <p:spPr>
          <a:xfrm>
            <a:off x="791766" y="1350965"/>
            <a:ext cx="7560469" cy="3898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p>
            <a:fld id="{5096C0B6-5CFE-4BD1-9C51-0A29C58A09EF}" type="datetime11">
              <a:rPr lang="en-US" smtClean="0"/>
              <a:t>08:01:24</a:t>
            </a:fld>
            <a:endParaRPr lang="en-US" dirty="0"/>
          </a:p>
        </p:txBody>
      </p:sp>
      <p:sp>
        <p:nvSpPr>
          <p:cNvPr id="3" name="Slide Number Placeholder 2"/>
          <p:cNvSpPr>
            <a:spLocks noGrp="1"/>
          </p:cNvSpPr>
          <p:nvPr>
            <p:ph type="sldNum" sz="quarter" idx="13"/>
          </p:nvPr>
        </p:nvSpPr>
        <p:spPr/>
        <p:txBody>
          <a:bodyPr/>
          <a:lstStyle/>
          <a:p>
            <a:r>
              <a:rPr lang="en-US"/>
              <a:t> </a:t>
            </a:r>
            <a:fld id="{F1F98A98-BB64-4945-949B-6EB6BCFE45D0}"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Tree>
    <p:extLst>
      <p:ext uri="{BB962C8B-B14F-4D97-AF65-F5344CB8AC3E}">
        <p14:creationId xmlns:p14="http://schemas.microsoft.com/office/powerpoint/2010/main" val="291927125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NTENT - two lined title - dark">
    <p:bg>
      <p:bgRef idx="1001">
        <a:schemeClr val="bg1"/>
      </p:bgRef>
    </p:bg>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791767" y="457729"/>
            <a:ext cx="5942108" cy="1045583"/>
          </a:xfrm>
        </p:spPr>
        <p:txBody>
          <a:bodyPr anchor="b">
            <a:noAutofit/>
          </a:bodyPr>
          <a:lstStyle>
            <a:lvl1pPr algn="l">
              <a:defRPr sz="3000" baseline="0">
                <a:solidFill>
                  <a:schemeClr val="tx1"/>
                </a:solidFill>
              </a:defRPr>
            </a:lvl1pPr>
          </a:lstStyle>
          <a:p>
            <a:r>
              <a:rPr lang="fi-FI" dirty="0"/>
              <a:t>Sometimes a longer title will be on two lines</a:t>
            </a:r>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 name="Date Placeholder 1"/>
          <p:cNvSpPr>
            <a:spLocks noGrp="1"/>
          </p:cNvSpPr>
          <p:nvPr>
            <p:ph type="dt" sz="half" idx="11"/>
          </p:nvPr>
        </p:nvSpPr>
        <p:spPr/>
        <p:txBody>
          <a:bodyPr/>
          <a:lstStyle/>
          <a:p>
            <a:fld id="{ECEFA4B8-781C-4C36-A0B5-B1EF91C901F8}" type="datetime11">
              <a:rPr lang="en-US" smtClean="0"/>
              <a:t>08:01:24</a:t>
            </a:fld>
            <a:endParaRPr lang="en-US" dirty="0"/>
          </a:p>
        </p:txBody>
      </p:sp>
      <p:sp>
        <p:nvSpPr>
          <p:cNvPr id="4" name="Slide Number Placeholder 3"/>
          <p:cNvSpPr>
            <a:spLocks noGrp="1"/>
          </p:cNvSpPr>
          <p:nvPr>
            <p:ph type="sldNum" sz="quarter" idx="12"/>
          </p:nvPr>
        </p:nvSpPr>
        <p:spPr/>
        <p:txBody>
          <a:bodyPr/>
          <a:lstStyle/>
          <a:p>
            <a:fld id="{F1F98A98-BB64-4945-949B-6EB6BCFE45D0}" type="slidenum">
              <a:rPr lang="en-US" smtClean="0"/>
              <a:pPr/>
              <a:t>‹#›</a:t>
            </a:fld>
            <a:endParaRPr lang="en-US" dirty="0"/>
          </a:p>
        </p:txBody>
      </p:sp>
      <p:sp>
        <p:nvSpPr>
          <p:cNvPr id="8" name="Content Placeholder 7"/>
          <p:cNvSpPr>
            <a:spLocks noGrp="1"/>
          </p:cNvSpPr>
          <p:nvPr>
            <p:ph sz="quarter" idx="13"/>
          </p:nvPr>
        </p:nvSpPr>
        <p:spPr>
          <a:xfrm>
            <a:off x="791766" y="1953949"/>
            <a:ext cx="7560469" cy="330332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Tree>
    <p:extLst>
      <p:ext uri="{BB962C8B-B14F-4D97-AF65-F5344CB8AC3E}">
        <p14:creationId xmlns:p14="http://schemas.microsoft.com/office/powerpoint/2010/main" val="220818137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CUSTOMER REFERENCE -  Cover">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4" name="Picture Placeholder 3"/>
          <p:cNvSpPr>
            <a:spLocks noGrp="1"/>
          </p:cNvSpPr>
          <p:nvPr>
            <p:ph type="pic" sz="quarter" idx="10" hasCustomPrompt="1"/>
          </p:nvPr>
        </p:nvSpPr>
        <p:spPr>
          <a:xfrm>
            <a:off x="0" y="0"/>
            <a:ext cx="9144000" cy="5715000"/>
          </a:xfrm>
          <a:noFill/>
        </p:spPr>
        <p:txBody>
          <a:bodyPr>
            <a:normAutofit/>
          </a:bodyPr>
          <a:lstStyle>
            <a:lvl1pPr>
              <a:defRPr sz="900" baseline="0">
                <a:solidFill>
                  <a:schemeClr val="accent6">
                    <a:lumMod val="60000"/>
                    <a:lumOff val="40000"/>
                  </a:schemeClr>
                </a:solidFill>
              </a:defRPr>
            </a:lvl1pPr>
          </a:lstStyle>
          <a:p>
            <a:r>
              <a:rPr lang="en-US" dirty="0"/>
              <a:t>You can insert a background picture by clicking the middle button</a:t>
            </a:r>
          </a:p>
        </p:txBody>
      </p:sp>
      <p:sp>
        <p:nvSpPr>
          <p:cNvPr id="6" name="Title 5"/>
          <p:cNvSpPr>
            <a:spLocks noGrp="1"/>
          </p:cNvSpPr>
          <p:nvPr>
            <p:ph type="title" hasCustomPrompt="1"/>
          </p:nvPr>
        </p:nvSpPr>
        <p:spPr>
          <a:xfrm>
            <a:off x="791767" y="3901340"/>
            <a:ext cx="6478955" cy="749288"/>
          </a:xfrm>
        </p:spPr>
        <p:txBody>
          <a:bodyPr anchor="t">
            <a:noAutofit/>
          </a:bodyPr>
          <a:lstStyle>
            <a:lvl1pPr>
              <a:defRPr sz="4050" baseline="0"/>
            </a:lvl1pPr>
          </a:lstStyle>
          <a:p>
            <a:r>
              <a:rPr lang="en-US" dirty="0" err="1"/>
              <a:t>Asiakkaan</a:t>
            </a:r>
            <a:r>
              <a:rPr lang="en-US" dirty="0"/>
              <a:t> </a:t>
            </a:r>
            <a:r>
              <a:rPr lang="en-US" dirty="0" err="1"/>
              <a:t>Nimi</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3" name="Date Placeholder 2"/>
          <p:cNvSpPr>
            <a:spLocks noGrp="1"/>
          </p:cNvSpPr>
          <p:nvPr>
            <p:ph type="dt" sz="half" idx="11"/>
          </p:nvPr>
        </p:nvSpPr>
        <p:spPr/>
        <p:txBody>
          <a:bodyPr/>
          <a:lstStyle/>
          <a:p>
            <a:fld id="{473EB90B-8232-4D16-AED2-F55A9F5D5F77}" type="datetime11">
              <a:rPr lang="en-US" smtClean="0"/>
              <a:t>08:01:24</a:t>
            </a:fld>
            <a:endParaRPr lang="en-US" dirty="0"/>
          </a:p>
        </p:txBody>
      </p:sp>
      <p:sp>
        <p:nvSpPr>
          <p:cNvPr id="10" name="Slide Number Placeholder 9"/>
          <p:cNvSpPr>
            <a:spLocks noGrp="1"/>
          </p:cNvSpPr>
          <p:nvPr>
            <p:ph type="sldNum" sz="quarter" idx="12"/>
          </p:nvPr>
        </p:nvSpPr>
        <p:spPr/>
        <p:txBody>
          <a:bodyPr/>
          <a:lstStyle/>
          <a:p>
            <a:r>
              <a:rPr lang="en-US"/>
              <a:t> </a:t>
            </a:r>
            <a:fld id="{F1F98A98-BB64-4945-949B-6EB6BCFE45D0}" type="slidenum">
              <a:rPr lang="en-US" smtClean="0"/>
              <a:pPr/>
              <a:t>‹#›</a:t>
            </a:fld>
            <a:endParaRPr lang="en-US" dirty="0"/>
          </a:p>
        </p:txBody>
      </p:sp>
      <p:sp>
        <p:nvSpPr>
          <p:cNvPr id="11" name="Text Placeholder 10"/>
          <p:cNvSpPr>
            <a:spLocks noGrp="1"/>
          </p:cNvSpPr>
          <p:nvPr>
            <p:ph type="body" sz="quarter" idx="13" hasCustomPrompt="1"/>
          </p:nvPr>
        </p:nvSpPr>
        <p:spPr>
          <a:xfrm>
            <a:off x="791766" y="3553068"/>
            <a:ext cx="3780234" cy="451114"/>
          </a:xfrm>
        </p:spPr>
        <p:txBody>
          <a:bodyPr anchor="ctr"/>
          <a:lstStyle>
            <a:lvl1pPr marL="0" indent="0">
              <a:buNone/>
              <a:defRPr b="1">
                <a:solidFill>
                  <a:schemeClr val="tx1">
                    <a:lumMod val="75000"/>
                  </a:schemeClr>
                </a:solidFill>
              </a:defRPr>
            </a:lvl1pPr>
          </a:lstStyle>
          <a:p>
            <a:pPr lvl="0"/>
            <a:r>
              <a:rPr lang="en-US" dirty="0"/>
              <a:t>ASIAKASREFERENSSI</a:t>
            </a:r>
          </a:p>
        </p:txBody>
      </p:sp>
      <p:sp>
        <p:nvSpPr>
          <p:cNvPr id="14" name="Content Placeholder 13"/>
          <p:cNvSpPr>
            <a:spLocks noGrp="1"/>
          </p:cNvSpPr>
          <p:nvPr>
            <p:ph sz="quarter" idx="14" hasCustomPrompt="1"/>
          </p:nvPr>
        </p:nvSpPr>
        <p:spPr>
          <a:xfrm>
            <a:off x="791766" y="457730"/>
            <a:ext cx="2150269" cy="1496219"/>
          </a:xfrm>
        </p:spPr>
        <p:txBody>
          <a:bodyPr>
            <a:normAutofit/>
          </a:bodyPr>
          <a:lstStyle>
            <a:lvl1pPr marL="0" indent="0">
              <a:spcBef>
                <a:spcPts val="450"/>
              </a:spcBef>
              <a:buNone/>
              <a:defRPr sz="750" baseline="0">
                <a:solidFill>
                  <a:schemeClr val="accent4">
                    <a:lumMod val="20000"/>
                    <a:lumOff val="80000"/>
                  </a:schemeClr>
                </a:solidFill>
              </a:defRPr>
            </a:lvl1pPr>
          </a:lstStyle>
          <a:p>
            <a:pPr lvl="0"/>
            <a:r>
              <a:rPr lang="en-US" dirty="0" err="1"/>
              <a:t>Asiakas</a:t>
            </a:r>
            <a:r>
              <a:rPr lang="en-US" dirty="0"/>
              <a:t> Oy on </a:t>
            </a:r>
            <a:r>
              <a:rPr lang="en-US" dirty="0" err="1"/>
              <a:t>Suomen</a:t>
            </a:r>
            <a:r>
              <a:rPr lang="en-US" dirty="0"/>
              <a:t> </a:t>
            </a:r>
            <a:r>
              <a:rPr lang="en-US" dirty="0" err="1"/>
              <a:t>johtava</a:t>
            </a:r>
            <a:r>
              <a:rPr lang="en-FI" dirty="0"/>
              <a:t>…</a:t>
            </a:r>
            <a:endParaRPr lang="en-US" dirty="0"/>
          </a:p>
        </p:txBody>
      </p:sp>
      <p:sp>
        <p:nvSpPr>
          <p:cNvPr id="12" name="Rectangle 11"/>
          <p:cNvSpPr/>
          <p:nvPr userDrawn="1"/>
        </p:nvSpPr>
        <p:spPr>
          <a:xfrm>
            <a:off x="791766" y="4717688"/>
            <a:ext cx="837009" cy="718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Tree>
    <p:extLst>
      <p:ext uri="{BB962C8B-B14F-4D97-AF65-F5344CB8AC3E}">
        <p14:creationId xmlns:p14="http://schemas.microsoft.com/office/powerpoint/2010/main" val="363093418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er reference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7156" y="-1642500"/>
            <a:ext cx="8164004" cy="9000000"/>
          </a:xfrm>
          <a:prstGeom prst="rect">
            <a:avLst/>
          </a:prstGeom>
        </p:spPr>
      </p:pic>
      <p:sp>
        <p:nvSpPr>
          <p:cNvPr id="2" name="Title 1"/>
          <p:cNvSpPr>
            <a:spLocks noGrp="1"/>
          </p:cNvSpPr>
          <p:nvPr>
            <p:ph type="title" hasCustomPrompt="1"/>
          </p:nvPr>
        </p:nvSpPr>
        <p:spPr>
          <a:xfrm>
            <a:off x="791767" y="457729"/>
            <a:ext cx="4321409" cy="399112"/>
          </a:xfrm>
        </p:spPr>
        <p:txBody>
          <a:bodyPr anchor="b">
            <a:noAutofit/>
          </a:bodyPr>
          <a:lstStyle>
            <a:lvl1pPr>
              <a:defRPr sz="2100" baseline="0">
                <a:solidFill>
                  <a:schemeClr val="tx1"/>
                </a:solidFill>
                <a:latin typeface="+mj-lt"/>
              </a:defRPr>
            </a:lvl1pPr>
          </a:lstStyle>
          <a:p>
            <a:r>
              <a:rPr lang="en-US" dirty="0" err="1"/>
              <a:t>eCraft</a:t>
            </a:r>
            <a:r>
              <a:rPr lang="en-US" dirty="0"/>
              <a:t> solution overview</a:t>
            </a:r>
            <a:endParaRPr lang="fi-FI" dirty="0"/>
          </a:p>
        </p:txBody>
      </p:sp>
      <p:sp>
        <p:nvSpPr>
          <p:cNvPr id="9" name="Picture Placeholder 8"/>
          <p:cNvSpPr>
            <a:spLocks noGrp="1"/>
          </p:cNvSpPr>
          <p:nvPr>
            <p:ph type="pic" sz="quarter" idx="10"/>
          </p:nvPr>
        </p:nvSpPr>
        <p:spPr>
          <a:xfrm>
            <a:off x="5659016" y="-1"/>
            <a:ext cx="3561183" cy="5715000"/>
          </a:xfrm>
          <a:prstGeom prst="rect">
            <a:avLst/>
          </a:prstGeom>
          <a:noFill/>
        </p:spPr>
        <p:txBody>
          <a:bodyPr wrap="square">
            <a:noAutofit/>
          </a:bodyPr>
          <a:lstStyle/>
          <a:p>
            <a:r>
              <a:rPr lang="en-US"/>
              <a:t>Click icon to add picture</a:t>
            </a:r>
            <a:endParaRPr lang="fi-FI"/>
          </a:p>
        </p:txBody>
      </p:sp>
      <p:sp>
        <p:nvSpPr>
          <p:cNvPr id="7" name="Text Placeholder 6"/>
          <p:cNvSpPr>
            <a:spLocks noGrp="1"/>
          </p:cNvSpPr>
          <p:nvPr>
            <p:ph type="body" sz="quarter" idx="11"/>
          </p:nvPr>
        </p:nvSpPr>
        <p:spPr>
          <a:xfrm>
            <a:off x="791766" y="1020362"/>
            <a:ext cx="4321969" cy="42369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2"/>
          </p:nvPr>
        </p:nvSpPr>
        <p:spPr>
          <a:xfrm>
            <a:off x="4270267" y="5342301"/>
            <a:ext cx="536666" cy="304271"/>
          </a:xfrm>
        </p:spPr>
        <p:txBody>
          <a:bodyPr/>
          <a:lstStyle/>
          <a:p>
            <a:fld id="{E6E11CA3-AC68-4E5B-8EB4-8D6DB31A13FB}" type="datetime11">
              <a:rPr lang="en-US" smtClean="0"/>
              <a:t>08:01:24</a:t>
            </a:fld>
            <a:endParaRPr lang="en-US" dirty="0"/>
          </a:p>
        </p:txBody>
      </p:sp>
      <p:sp>
        <p:nvSpPr>
          <p:cNvPr id="4" name="Slide Number Placeholder 3"/>
          <p:cNvSpPr>
            <a:spLocks noGrp="1"/>
          </p:cNvSpPr>
          <p:nvPr>
            <p:ph type="sldNum" sz="quarter" idx="13"/>
          </p:nvPr>
        </p:nvSpPr>
        <p:spPr>
          <a:xfrm>
            <a:off x="4806934" y="5342301"/>
            <a:ext cx="310829" cy="304271"/>
          </a:xfrm>
        </p:spPr>
        <p:txBody>
          <a:bodyPr/>
          <a:lstStyle/>
          <a:p>
            <a:fld id="{F1F98A98-BB64-4945-949B-6EB6BCFE45D0}" type="slidenum">
              <a:rPr lang="en-US" smtClean="0"/>
              <a:pPr/>
              <a:t>‹#›</a:t>
            </a:fld>
            <a:endParaRPr lang="en-US" dirty="0"/>
          </a:p>
        </p:txBody>
      </p:sp>
    </p:spTree>
    <p:extLst>
      <p:ext uri="{BB962C8B-B14F-4D97-AF65-F5344CB8AC3E}">
        <p14:creationId xmlns:p14="http://schemas.microsoft.com/office/powerpoint/2010/main" val="1489618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NTENT - Split text &amp; laptop">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07156" y="-1642500"/>
            <a:ext cx="8164004" cy="9000000"/>
          </a:xfrm>
          <a:prstGeom prst="rect">
            <a:avLst/>
          </a:prstGeom>
        </p:spPr>
      </p:pic>
      <p:pic>
        <p:nvPicPr>
          <p:cNvPr id="10" name="Picture Placeholder 7"/>
          <p:cNvPicPr>
            <a:picLocks noChangeAspect="1"/>
          </p:cNvPicPr>
          <p:nvPr userDrawn="1"/>
        </p:nvPicPr>
        <p:blipFill rotWithShape="1">
          <a:blip r:embed="rId3" cstate="print">
            <a:extLst>
              <a:ext uri="{28A0092B-C50C-407E-A947-70E740481C1C}">
                <a14:useLocalDpi xmlns:a14="http://schemas.microsoft.com/office/drawing/2010/main" val="0"/>
              </a:ext>
            </a:extLst>
          </a:blip>
          <a:srcRect t="-48460" b="-48460"/>
          <a:stretch/>
        </p:blipFill>
        <p:spPr>
          <a:xfrm>
            <a:off x="4495801" y="0"/>
            <a:ext cx="4648199" cy="5715000"/>
          </a:xfrm>
          <a:prstGeom prst="rect">
            <a:avLst/>
          </a:prstGeom>
        </p:spPr>
      </p:pic>
      <p:sp>
        <p:nvSpPr>
          <p:cNvPr id="2" name="Title 1"/>
          <p:cNvSpPr>
            <a:spLocks noGrp="1"/>
          </p:cNvSpPr>
          <p:nvPr>
            <p:ph type="title" hasCustomPrompt="1"/>
          </p:nvPr>
        </p:nvSpPr>
        <p:spPr>
          <a:xfrm>
            <a:off x="791767" y="457729"/>
            <a:ext cx="3240620" cy="1201452"/>
          </a:xfrm>
        </p:spPr>
        <p:txBody>
          <a:bodyPr anchor="b">
            <a:noAutofit/>
          </a:bodyPr>
          <a:lstStyle>
            <a:lvl1pPr>
              <a:defRPr sz="3000" baseline="0">
                <a:solidFill>
                  <a:schemeClr val="tx1"/>
                </a:solidFill>
                <a:latin typeface="+mj-lt"/>
              </a:defRPr>
            </a:lvl1pPr>
          </a:lstStyle>
          <a:p>
            <a:r>
              <a:rPr lang="en-US" dirty="0"/>
              <a:t>Title goes here be it long or not</a:t>
            </a:r>
            <a:endParaRPr lang="fi-FI" dirty="0"/>
          </a:p>
        </p:txBody>
      </p:sp>
      <p:sp>
        <p:nvSpPr>
          <p:cNvPr id="9" name="Picture Placeholder 8"/>
          <p:cNvSpPr>
            <a:spLocks noGrp="1"/>
          </p:cNvSpPr>
          <p:nvPr>
            <p:ph type="pic" sz="quarter" idx="10"/>
          </p:nvPr>
        </p:nvSpPr>
        <p:spPr>
          <a:xfrm>
            <a:off x="5334001" y="1689653"/>
            <a:ext cx="2968487" cy="2201333"/>
          </a:xfrm>
          <a:prstGeom prst="rect">
            <a:avLst/>
          </a:prstGeom>
          <a:solidFill>
            <a:schemeClr val="accent1"/>
          </a:solidFill>
        </p:spPr>
        <p:txBody>
          <a:bodyPr wrap="square">
            <a:noAutofit/>
          </a:bodyPr>
          <a:lstStyle>
            <a:lvl1pPr>
              <a:defRPr b="1">
                <a:solidFill>
                  <a:schemeClr val="bg1"/>
                </a:solidFill>
              </a:defRPr>
            </a:lvl1pPr>
          </a:lstStyle>
          <a:p>
            <a:r>
              <a:rPr lang="en-US"/>
              <a:t>Click icon to add picture</a:t>
            </a:r>
            <a:endParaRPr lang="fi-FI" dirty="0"/>
          </a:p>
        </p:txBody>
      </p:sp>
      <p:sp>
        <p:nvSpPr>
          <p:cNvPr id="7" name="Text Placeholder 6"/>
          <p:cNvSpPr>
            <a:spLocks noGrp="1"/>
          </p:cNvSpPr>
          <p:nvPr>
            <p:ph type="body" sz="quarter" idx="11"/>
          </p:nvPr>
        </p:nvSpPr>
        <p:spPr>
          <a:xfrm>
            <a:off x="791767" y="1953949"/>
            <a:ext cx="3240620" cy="33033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791766" y="0"/>
            <a:ext cx="837009"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3" name="Date Placeholder 2"/>
          <p:cNvSpPr>
            <a:spLocks noGrp="1"/>
          </p:cNvSpPr>
          <p:nvPr>
            <p:ph type="dt" sz="half" idx="12"/>
          </p:nvPr>
        </p:nvSpPr>
        <p:spPr>
          <a:xfrm>
            <a:off x="3184891" y="5344105"/>
            <a:ext cx="536666" cy="304271"/>
          </a:xfrm>
        </p:spPr>
        <p:txBody>
          <a:bodyPr/>
          <a:lstStyle/>
          <a:p>
            <a:fld id="{5F509012-E6F2-4B83-9E7A-4F4EB21E9B2B}" type="datetime11">
              <a:rPr lang="en-US" smtClean="0"/>
              <a:t>08:01:24</a:t>
            </a:fld>
            <a:endParaRPr lang="en-US" dirty="0"/>
          </a:p>
        </p:txBody>
      </p:sp>
      <p:sp>
        <p:nvSpPr>
          <p:cNvPr id="4" name="Slide Number Placeholder 3"/>
          <p:cNvSpPr>
            <a:spLocks noGrp="1"/>
          </p:cNvSpPr>
          <p:nvPr>
            <p:ph type="sldNum" sz="quarter" idx="13"/>
          </p:nvPr>
        </p:nvSpPr>
        <p:spPr>
          <a:xfrm>
            <a:off x="3721558" y="5344105"/>
            <a:ext cx="310829" cy="304271"/>
          </a:xfrm>
        </p:spPr>
        <p:txBody>
          <a:bodyPr/>
          <a:lstStyle/>
          <a:p>
            <a:fld id="{F1F98A98-BB64-4945-949B-6EB6BCFE45D0}" type="slidenum">
              <a:rPr lang="en-US" smtClean="0"/>
              <a:pPr/>
              <a:t>‹#›</a:t>
            </a:fld>
            <a:endParaRPr lang="en-US" dirty="0"/>
          </a:p>
        </p:txBody>
      </p:sp>
    </p:spTree>
    <p:extLst>
      <p:ext uri="{BB962C8B-B14F-4D97-AF65-F5344CB8AC3E}">
        <p14:creationId xmlns:p14="http://schemas.microsoft.com/office/powerpoint/2010/main" val="1719349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4" name="Picture Placeholder 3"/>
          <p:cNvSpPr>
            <a:spLocks noGrp="1"/>
          </p:cNvSpPr>
          <p:nvPr>
            <p:ph type="pic" sz="quarter" idx="10" hasCustomPrompt="1"/>
          </p:nvPr>
        </p:nvSpPr>
        <p:spPr>
          <a:xfrm>
            <a:off x="0" y="0"/>
            <a:ext cx="9144000" cy="5715000"/>
          </a:xfrm>
        </p:spPr>
        <p:txBody>
          <a:bodyPr>
            <a:normAutofit/>
          </a:bodyPr>
          <a:lstStyle>
            <a:lvl1pPr>
              <a:defRPr sz="900" baseline="0">
                <a:solidFill>
                  <a:schemeClr val="accent6">
                    <a:lumMod val="60000"/>
                    <a:lumOff val="40000"/>
                  </a:schemeClr>
                </a:solidFill>
              </a:defRPr>
            </a:lvl1pPr>
          </a:lstStyle>
          <a:p>
            <a:r>
              <a:rPr lang="en-US" dirty="0"/>
              <a:t>You can insert a background picture by clicking the middle button</a:t>
            </a:r>
          </a:p>
        </p:txBody>
      </p:sp>
      <p:sp>
        <p:nvSpPr>
          <p:cNvPr id="6" name="Title 5"/>
          <p:cNvSpPr>
            <a:spLocks noGrp="1"/>
          </p:cNvSpPr>
          <p:nvPr>
            <p:ph type="title" hasCustomPrompt="1"/>
          </p:nvPr>
        </p:nvSpPr>
        <p:spPr>
          <a:xfrm>
            <a:off x="791767" y="2857500"/>
            <a:ext cx="6478955" cy="1199886"/>
          </a:xfrm>
        </p:spPr>
        <p:txBody>
          <a:bodyPr anchor="t">
            <a:noAutofit/>
          </a:bodyPr>
          <a:lstStyle>
            <a:lvl1pPr>
              <a:defRPr sz="4050" baseline="0"/>
            </a:lvl1pPr>
          </a:lstStyle>
          <a:p>
            <a:r>
              <a:rPr lang="en-US" dirty="0"/>
              <a:t>Thank you!</a:t>
            </a:r>
          </a:p>
        </p:txBody>
      </p:sp>
      <p:grpSp>
        <p:nvGrpSpPr>
          <p:cNvPr id="2" name="Group 1"/>
          <p:cNvGrpSpPr/>
          <p:nvPr userDrawn="1"/>
        </p:nvGrpSpPr>
        <p:grpSpPr>
          <a:xfrm>
            <a:off x="726723" y="2785230"/>
            <a:ext cx="130087" cy="144541"/>
            <a:chOff x="894398" y="3212934"/>
            <a:chExt cx="173449" cy="173449"/>
          </a:xfrm>
        </p:grpSpPr>
        <p:sp>
          <p:nvSpPr>
            <p:cNvPr id="13" name="Rectangle 12"/>
            <p:cNvSpPr/>
            <p:nvPr userDrawn="1"/>
          </p:nvSpPr>
          <p:spPr>
            <a:xfrm rot="5400000">
              <a:off x="845765" y="3261568"/>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rot="10800000">
              <a:off x="894398" y="3212934"/>
              <a:ext cx="173449" cy="761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8072" y="5434421"/>
            <a:ext cx="414752" cy="113489"/>
          </a:xfrm>
          <a:prstGeom prst="rect">
            <a:avLst/>
          </a:prstGeom>
        </p:spPr>
      </p:pic>
      <p:sp>
        <p:nvSpPr>
          <p:cNvPr id="3" name="Date Placeholder 2"/>
          <p:cNvSpPr>
            <a:spLocks noGrp="1"/>
          </p:cNvSpPr>
          <p:nvPr>
            <p:ph type="dt" sz="half" idx="11"/>
          </p:nvPr>
        </p:nvSpPr>
        <p:spPr/>
        <p:txBody>
          <a:bodyPr/>
          <a:lstStyle/>
          <a:p>
            <a:fld id="{613D4FF8-4C29-4C96-B0BC-0326021B4C72}" type="datetime11">
              <a:rPr lang="en-US" smtClean="0"/>
              <a:t>08:01:24</a:t>
            </a:fld>
            <a:endParaRPr lang="en-US" dirty="0"/>
          </a:p>
        </p:txBody>
      </p:sp>
      <p:sp>
        <p:nvSpPr>
          <p:cNvPr id="10" name="Slide Number Placeholder 9"/>
          <p:cNvSpPr>
            <a:spLocks noGrp="1"/>
          </p:cNvSpPr>
          <p:nvPr>
            <p:ph type="sldNum" sz="quarter" idx="12"/>
          </p:nvPr>
        </p:nvSpPr>
        <p:spPr/>
        <p:txBody>
          <a:bodyPr/>
          <a:lstStyle/>
          <a:p>
            <a:r>
              <a:rPr lang="en-US"/>
              <a:t> </a:t>
            </a:r>
            <a:fld id="{F1F98A98-BB64-4945-949B-6EB6BCFE45D0}" type="slidenum">
              <a:rPr lang="en-US" smtClean="0"/>
              <a:pPr/>
              <a:t>‹#›</a:t>
            </a:fld>
            <a:endParaRPr lang="en-US" dirty="0"/>
          </a:p>
        </p:txBody>
      </p:sp>
    </p:spTree>
    <p:extLst>
      <p:ext uri="{BB962C8B-B14F-4D97-AF65-F5344CB8AC3E}">
        <p14:creationId xmlns:p14="http://schemas.microsoft.com/office/powerpoint/2010/main" val="371307848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  eCraft &amp; Fellowmin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967269" y="2531788"/>
            <a:ext cx="1403942" cy="651421"/>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538869" y="2601887"/>
            <a:ext cx="1884251" cy="511221"/>
          </a:xfrm>
          <a:prstGeom prst="rect">
            <a:avLst/>
          </a:prstGeom>
        </p:spPr>
      </p:pic>
      <p:cxnSp>
        <p:nvCxnSpPr>
          <p:cNvPr id="5" name="Straight Connector 4"/>
          <p:cNvCxnSpPr/>
          <p:nvPr userDrawn="1"/>
        </p:nvCxnSpPr>
        <p:spPr>
          <a:xfrm rot="1800000" flipV="1">
            <a:off x="4572000" y="2405326"/>
            <a:ext cx="0" cy="904349"/>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67342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sp>
        <p:nvSpPr>
          <p:cNvPr id="16" name="Title 1"/>
          <p:cNvSpPr>
            <a:spLocks noGrp="1"/>
          </p:cNvSpPr>
          <p:nvPr>
            <p:ph type="ctrTitle"/>
          </p:nvPr>
        </p:nvSpPr>
        <p:spPr>
          <a:xfrm>
            <a:off x="468313" y="1657740"/>
            <a:ext cx="3319477" cy="2694083"/>
          </a:xfrm>
          <a:prstGeom prst="rect">
            <a:avLst/>
          </a:prstGeom>
        </p:spPr>
        <p:txBody>
          <a:bodyPr lIns="0" tIns="0" rIns="0" bIns="0" anchor="t">
            <a:noAutofit/>
          </a:bodyPr>
          <a:lstStyle>
            <a:lvl1pPr algn="l">
              <a:lnSpc>
                <a:spcPct val="80000"/>
              </a:lnSpc>
              <a:defRPr sz="6000" b="1" spc="-200">
                <a:solidFill>
                  <a:schemeClr val="tx2"/>
                </a:solidFill>
              </a:defRPr>
            </a:lvl1pPr>
          </a:lstStyle>
          <a:p>
            <a:r>
              <a:rPr lang="en-US"/>
              <a:t>Click to edit Master title style</a:t>
            </a:r>
            <a:endParaRPr lang="en-US" dirty="0"/>
          </a:p>
        </p:txBody>
      </p:sp>
      <p:sp>
        <p:nvSpPr>
          <p:cNvPr id="17" name="Subtitle 2"/>
          <p:cNvSpPr>
            <a:spLocks noGrp="1"/>
          </p:cNvSpPr>
          <p:nvPr>
            <p:ph type="subTitle" idx="1"/>
          </p:nvPr>
        </p:nvSpPr>
        <p:spPr>
          <a:xfrm>
            <a:off x="468313" y="4531740"/>
            <a:ext cx="3319477" cy="486000"/>
          </a:xfrm>
          <a:prstGeom prst="rect">
            <a:avLst/>
          </a:prstGeom>
        </p:spPr>
        <p:txBody>
          <a:bodyPr lIns="0" tIns="0" rIns="0" bIns="0" anchor="t">
            <a:normAutofit/>
          </a:bodyPr>
          <a:lstStyle>
            <a:lvl1pPr marL="0" indent="0" algn="l">
              <a:spcBef>
                <a:spcPts val="0"/>
              </a:spcBef>
              <a:buNone/>
              <a:defRPr sz="1600" i="1">
                <a:solidFill>
                  <a:srgbClr val="928B8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p:cNvSpPr>
            <a:spLocks noGrp="1"/>
          </p:cNvSpPr>
          <p:nvPr>
            <p:ph type="pic" sz="quarter" idx="10"/>
          </p:nvPr>
        </p:nvSpPr>
        <p:spPr>
          <a:xfrm>
            <a:off x="4349262" y="150000"/>
            <a:ext cx="4629692" cy="5415000"/>
          </a:xfrm>
          <a:prstGeom prst="rect">
            <a:avLst/>
          </a:prstGeom>
        </p:spPr>
        <p:txBody>
          <a:bodyPr vert="horz"/>
          <a:lstStyle/>
          <a:p>
            <a:pPr lvl="0"/>
            <a:r>
              <a:rPr lang="en-US" noProof="0"/>
              <a:t>Click icon to add picture</a:t>
            </a:r>
            <a:endParaRPr lang="fi-FI" noProof="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0"/>
            <a:ext cx="1809750" cy="1606550"/>
          </a:xfrm>
          <a:prstGeom prst="rect">
            <a:avLst/>
          </a:prstGeom>
        </p:spPr>
      </p:pic>
    </p:spTree>
    <p:extLst>
      <p:ext uri="{BB962C8B-B14F-4D97-AF65-F5344CB8AC3E}">
        <p14:creationId xmlns:p14="http://schemas.microsoft.com/office/powerpoint/2010/main" val="3935045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468313" y="1593555"/>
            <a:ext cx="8207375" cy="2196667"/>
          </a:xfrm>
          <a:prstGeom prst="rect">
            <a:avLst/>
          </a:prstGeom>
        </p:spPr>
        <p:txBody>
          <a:bodyPr lIns="0" tIns="0" rIns="0" bIns="0" anchor="t">
            <a:noAutofit/>
          </a:bodyPr>
          <a:lstStyle>
            <a:lvl1pPr algn="l">
              <a:lnSpc>
                <a:spcPct val="80000"/>
              </a:lnSpc>
              <a:defRPr sz="7200" b="1" spc="-200">
                <a:solidFill>
                  <a:schemeClr val="bg1"/>
                </a:solidFill>
              </a:defRPr>
            </a:lvl1pPr>
          </a:lstStyle>
          <a:p>
            <a:r>
              <a:rPr lang="en-US"/>
              <a:t>Click to edit Master title style</a:t>
            </a:r>
            <a:endParaRPr lang="en-US" dirty="0"/>
          </a:p>
        </p:txBody>
      </p:sp>
      <p:cxnSp>
        <p:nvCxnSpPr>
          <p:cNvPr id="7" name="Straight Connector 4"/>
          <p:cNvCxnSpPr/>
          <p:nvPr userDrawn="1"/>
        </p:nvCxnSpPr>
        <p:spPr>
          <a:xfrm>
            <a:off x="468313" y="4873625"/>
            <a:ext cx="820737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5" cy="957600"/>
          </a:xfrm>
          <a:prstGeom prst="rect">
            <a:avLst/>
          </a:prstGeom>
        </p:spPr>
      </p:pic>
    </p:spTree>
    <p:extLst>
      <p:ext uri="{BB962C8B-B14F-4D97-AF65-F5344CB8AC3E}">
        <p14:creationId xmlns:p14="http://schemas.microsoft.com/office/powerpoint/2010/main" val="18368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ctrTitle"/>
          </p:nvPr>
        </p:nvSpPr>
        <p:spPr>
          <a:xfrm>
            <a:off x="468313" y="265113"/>
            <a:ext cx="8207375"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en-US"/>
              <a:t>Click to edit Master title style</a:t>
            </a:r>
            <a:endParaRPr lang="en-US" dirty="0"/>
          </a:p>
        </p:txBody>
      </p:sp>
      <p:sp>
        <p:nvSpPr>
          <p:cNvPr id="10" name="Content Placeholder 10"/>
          <p:cNvSpPr>
            <a:spLocks noGrp="1"/>
          </p:cNvSpPr>
          <p:nvPr>
            <p:ph sz="quarter" idx="14"/>
          </p:nvPr>
        </p:nvSpPr>
        <p:spPr>
          <a:xfrm>
            <a:off x="468314" y="1261611"/>
            <a:ext cx="8207374"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6" name="Date Placeholder 12"/>
          <p:cNvSpPr>
            <a:spLocks noGrp="1"/>
          </p:cNvSpPr>
          <p:nvPr>
            <p:ph type="dt" sz="half" idx="15"/>
          </p:nvPr>
        </p:nvSpPr>
        <p:spPr/>
        <p:txBody>
          <a:bodyPr/>
          <a:lstStyle>
            <a:lvl1pPr>
              <a:defRPr/>
            </a:lvl1pPr>
          </a:lstStyle>
          <a:p>
            <a:pPr>
              <a:defRPr/>
            </a:pPr>
            <a:fld id="{4293D75B-F833-4662-9758-E6FAB279AB29}" type="datetime11">
              <a:rPr lang="en-US" smtClean="0"/>
              <a:t>08:01:24</a:t>
            </a:fld>
            <a:endParaRPr lang="fi-FI"/>
          </a:p>
        </p:txBody>
      </p:sp>
      <p:sp>
        <p:nvSpPr>
          <p:cNvPr id="7" name="Footer Placeholder 13"/>
          <p:cNvSpPr>
            <a:spLocks noGrp="1"/>
          </p:cNvSpPr>
          <p:nvPr>
            <p:ph type="ftr" sz="quarter" idx="16"/>
          </p:nvPr>
        </p:nvSpPr>
        <p:spPr/>
        <p:txBody>
          <a:bodyPr/>
          <a:lstStyle>
            <a:lvl1pPr>
              <a:defRPr/>
            </a:lvl1pPr>
          </a:lstStyle>
          <a:p>
            <a:pPr>
              <a:defRPr/>
            </a:pPr>
            <a:endParaRPr lang="fi-FI"/>
          </a:p>
        </p:txBody>
      </p:sp>
      <p:sp>
        <p:nvSpPr>
          <p:cNvPr id="8" name="Slide Number Placeholder 14"/>
          <p:cNvSpPr>
            <a:spLocks noGrp="1"/>
          </p:cNvSpPr>
          <p:nvPr>
            <p:ph type="sldNum" sz="quarter" idx="17"/>
          </p:nvPr>
        </p:nvSpPr>
        <p:spPr/>
        <p:txBody>
          <a:bodyPr/>
          <a:lstStyle>
            <a:lvl1pPr>
              <a:defRPr/>
            </a:lvl1pPr>
          </a:lstStyle>
          <a:p>
            <a:pPr>
              <a:defRPr/>
            </a:pPr>
            <a:fld id="{49EFD4B7-1CC6-864B-A72A-C978B70BBA9B}" type="slidenum">
              <a:rPr lang="fi-FI"/>
              <a:pPr>
                <a:defRPr/>
              </a:pPr>
              <a:t>‹#›</a:t>
            </a:fld>
            <a:endParaRPr lang="fi-FI"/>
          </a:p>
        </p:txBody>
      </p:sp>
      <p:cxnSp>
        <p:nvCxnSpPr>
          <p:cNvPr id="12"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1"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7" cy="957600"/>
          </a:xfrm>
          <a:prstGeom prst="rect">
            <a:avLst/>
          </a:prstGeom>
        </p:spPr>
      </p:pic>
    </p:spTree>
    <p:extLst>
      <p:ext uri="{BB962C8B-B14F-4D97-AF65-F5344CB8AC3E}">
        <p14:creationId xmlns:p14="http://schemas.microsoft.com/office/powerpoint/2010/main" val="3810708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
    <p:spTree>
      <p:nvGrpSpPr>
        <p:cNvPr id="1" name=""/>
        <p:cNvGrpSpPr/>
        <p:nvPr/>
      </p:nvGrpSpPr>
      <p:grpSpPr>
        <a:xfrm>
          <a:off x="0" y="0"/>
          <a:ext cx="0" cy="0"/>
          <a:chOff x="0" y="0"/>
          <a:chExt cx="0" cy="0"/>
        </a:xfrm>
      </p:grpSpPr>
      <p:sp>
        <p:nvSpPr>
          <p:cNvPr id="10" name="Title 1"/>
          <p:cNvSpPr>
            <a:spLocks noGrp="1"/>
          </p:cNvSpPr>
          <p:nvPr>
            <p:ph type="ctrTitle"/>
          </p:nvPr>
        </p:nvSpPr>
        <p:spPr>
          <a:xfrm>
            <a:off x="463308" y="265113"/>
            <a:ext cx="8212380" cy="996498"/>
          </a:xfrm>
          <a:prstGeom prst="rect">
            <a:avLst/>
          </a:prstGeom>
        </p:spPr>
        <p:txBody>
          <a:bodyPr lIns="0" tIns="0" rIns="0" bIns="0" anchor="t" anchorCtr="0">
            <a:noAutofit/>
          </a:bodyPr>
          <a:lstStyle>
            <a:lvl1pPr algn="l">
              <a:lnSpc>
                <a:spcPct val="85000"/>
              </a:lnSpc>
              <a:defRPr sz="3600" b="1" spc="-100">
                <a:solidFill>
                  <a:schemeClr val="tx2"/>
                </a:solidFill>
              </a:defRPr>
            </a:lvl1pPr>
          </a:lstStyle>
          <a:p>
            <a:r>
              <a:rPr lang="en-US"/>
              <a:t>Click to edit Master title style</a:t>
            </a:r>
            <a:endParaRPr lang="en-US" dirty="0"/>
          </a:p>
        </p:txBody>
      </p:sp>
      <p:sp>
        <p:nvSpPr>
          <p:cNvPr id="11" name="Content Placeholder 10"/>
          <p:cNvSpPr>
            <a:spLocks noGrp="1"/>
          </p:cNvSpPr>
          <p:nvPr>
            <p:ph sz="quarter" idx="14"/>
          </p:nvPr>
        </p:nvSpPr>
        <p:spPr>
          <a:xfrm>
            <a:off x="463308"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0" name="Content Placeholder 10"/>
          <p:cNvSpPr>
            <a:spLocks noGrp="1"/>
          </p:cNvSpPr>
          <p:nvPr>
            <p:ph sz="quarter" idx="18"/>
          </p:nvPr>
        </p:nvSpPr>
        <p:spPr>
          <a:xfrm>
            <a:off x="4687609" y="1261611"/>
            <a:ext cx="3988079" cy="3336083"/>
          </a:xfrm>
          <a:prstGeom prst="rect">
            <a:avLst/>
          </a:prstGeom>
        </p:spPr>
        <p:txBody>
          <a:bodyPr vert="horz" lIns="0" tIns="0" rIns="0" bIns="0"/>
          <a:lstStyle>
            <a:lvl1pPr marL="0" indent="0">
              <a:buNone/>
              <a:defRPr sz="2100" b="1">
                <a:latin typeface="+mj-lt"/>
              </a:defRPr>
            </a:lvl1pPr>
            <a:lvl2pPr marL="237600" indent="-212400">
              <a:buFont typeface="Arial"/>
              <a:buChar char="•"/>
              <a:defRPr sz="2000">
                <a:latin typeface="Georgia"/>
              </a:defRPr>
            </a:lvl2pPr>
            <a:lvl3pPr marL="460800" indent="-230400">
              <a:buFont typeface="Lucida Grande"/>
              <a:buChar char="-"/>
              <a:defRPr sz="1600" i="1">
                <a:latin typeface="Georgia"/>
                <a:cs typeface="Georgia"/>
              </a:defRPr>
            </a:lvl3pPr>
            <a:lvl4pPr marL="792000" indent="-194400">
              <a:buFont typeface="Arial"/>
              <a:buChar char="•"/>
              <a:defRPr sz="1400" baseline="0">
                <a:latin typeface="Georgia"/>
              </a:defRPr>
            </a:lvl4pPr>
            <a:lvl5pPr marL="1087200" indent="-228600">
              <a:buFont typeface="Courier New"/>
              <a:buChar char="o"/>
              <a:defRPr sz="13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10"/>
          <p:cNvSpPr>
            <a:spLocks noGrp="1"/>
          </p:cNvSpPr>
          <p:nvPr>
            <p:ph type="dt" sz="half" idx="19"/>
          </p:nvPr>
        </p:nvSpPr>
        <p:spPr/>
        <p:txBody>
          <a:bodyPr/>
          <a:lstStyle>
            <a:lvl1pPr>
              <a:defRPr/>
            </a:lvl1pPr>
          </a:lstStyle>
          <a:p>
            <a:pPr>
              <a:defRPr/>
            </a:pPr>
            <a:fld id="{89B694C2-CD68-49ED-8BC3-3341D6A9E979}" type="datetime11">
              <a:rPr lang="en-US" smtClean="0"/>
              <a:t>08:01:24</a:t>
            </a:fld>
            <a:endParaRPr lang="fi-FI"/>
          </a:p>
        </p:txBody>
      </p:sp>
      <p:sp>
        <p:nvSpPr>
          <p:cNvPr id="8" name="Footer Placeholder 11"/>
          <p:cNvSpPr>
            <a:spLocks noGrp="1"/>
          </p:cNvSpPr>
          <p:nvPr>
            <p:ph type="ftr" sz="quarter" idx="20"/>
          </p:nvPr>
        </p:nvSpPr>
        <p:spPr/>
        <p:txBody>
          <a:bodyPr/>
          <a:lstStyle>
            <a:lvl1pPr>
              <a:defRPr/>
            </a:lvl1pPr>
          </a:lstStyle>
          <a:p>
            <a:pPr>
              <a:defRPr/>
            </a:pPr>
            <a:endParaRPr lang="fi-FI"/>
          </a:p>
        </p:txBody>
      </p:sp>
      <p:sp>
        <p:nvSpPr>
          <p:cNvPr id="9" name="Slide Number Placeholder 12"/>
          <p:cNvSpPr>
            <a:spLocks noGrp="1"/>
          </p:cNvSpPr>
          <p:nvPr>
            <p:ph type="sldNum" sz="quarter" idx="21"/>
          </p:nvPr>
        </p:nvSpPr>
        <p:spPr/>
        <p:txBody>
          <a:bodyPr/>
          <a:lstStyle>
            <a:lvl1pPr>
              <a:defRPr/>
            </a:lvl1pPr>
          </a:lstStyle>
          <a:p>
            <a:pPr>
              <a:defRPr/>
            </a:pPr>
            <a:fld id="{7D79A8AE-7274-0C4A-AB42-92022833E6E2}" type="slidenum">
              <a:rPr lang="fi-FI"/>
              <a:pPr>
                <a:defRPr/>
              </a:pPr>
              <a:t>‹#›</a:t>
            </a:fld>
            <a:endParaRPr lang="fi-FI"/>
          </a:p>
        </p:txBody>
      </p:sp>
      <p:cxnSp>
        <p:nvCxnSpPr>
          <p:cNvPr id="13" name="Straight Connector 4"/>
          <p:cNvCxnSpPr/>
          <p:nvPr userDrawn="1"/>
        </p:nvCxnSpPr>
        <p:spPr>
          <a:xfrm>
            <a:off x="468313" y="4873007"/>
            <a:ext cx="8207375"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4000" y="4712400"/>
            <a:ext cx="2227147" cy="957600"/>
          </a:xfrm>
          <a:prstGeom prst="rect">
            <a:avLst/>
          </a:prstGeom>
        </p:spPr>
      </p:pic>
    </p:spTree>
    <p:extLst>
      <p:ext uri="{BB962C8B-B14F-4D97-AF65-F5344CB8AC3E}">
        <p14:creationId xmlns:p14="http://schemas.microsoft.com/office/powerpoint/2010/main" val="282008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260672" cy="866189"/>
          </a:xfrm>
          <a:prstGeom prst="rect">
            <a:avLst/>
          </a:prstGeom>
        </p:spPr>
        <p:txBody>
          <a:bodyPr/>
          <a:lstStyle>
            <a:lvl1pPr>
              <a:defRPr b="1" cap="none" baseline="0">
                <a:solidFill>
                  <a:srgbClr val="0070C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57200" y="1460500"/>
            <a:ext cx="8229600" cy="3644636"/>
          </a:xfrm>
          <a:prstGeom prst="rect">
            <a:avLst/>
          </a:prstGeom>
        </p:spPr>
        <p:txBody>
          <a:bodyPr/>
          <a:lstStyle>
            <a:lvl1pPr>
              <a:defRPr b="1">
                <a:latin typeface="Times New Roman" panose="02020603050405020304" pitchFamily="18" charset="0"/>
                <a:cs typeface="Times New Roman" panose="02020603050405020304" pitchFamily="18" charset="0"/>
              </a:defRPr>
            </a:lvl1pPr>
            <a:lvl2pPr marL="640080" indent="-228600">
              <a:buFont typeface="Times New Roman" panose="02020603050405020304" pitchFamily="18" charset="0"/>
              <a:buChar char="-"/>
              <a:defRPr b="1">
                <a:latin typeface="Times New Roman" panose="02020603050405020304" pitchFamily="18" charset="0"/>
                <a:cs typeface="Times New Roman" panose="02020603050405020304" pitchFamily="18" charset="0"/>
              </a:defRPr>
            </a:lvl2pPr>
            <a:lvl3pPr>
              <a:defRPr b="1">
                <a:latin typeface="Times New Roman" panose="02020603050405020304" pitchFamily="18" charset="0"/>
                <a:cs typeface="Times New Roman" panose="02020603050405020304" pitchFamily="18" charset="0"/>
              </a:defRPr>
            </a:lvl3pPr>
            <a:lvl4pPr>
              <a:defRPr b="1">
                <a:latin typeface="Times New Roman" panose="02020603050405020304" pitchFamily="18" charset="0"/>
                <a:cs typeface="Times New Roman" panose="02020603050405020304" pitchFamily="18" charset="0"/>
              </a:defRPr>
            </a:lvl4pPr>
            <a:lvl5pPr>
              <a:defRPr b="1">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505134B8-B97C-4A1B-908F-39A55B1137A7}" type="datetime11">
              <a:rPr lang="en-US" smtClean="0"/>
              <a:t>08:01:23</a:t>
            </a:fld>
            <a:endParaRPr lang="de-DE" dirty="0"/>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de-DE" dirty="0"/>
          </a:p>
        </p:txBody>
      </p:sp>
      <p:sp>
        <p:nvSpPr>
          <p:cNvPr id="6" name="Slide Number Placehold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14711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68313" y="1417341"/>
            <a:ext cx="8207375" cy="2952327"/>
          </a:xfrm>
          <a:prstGeom prst="rect">
            <a:avLst/>
          </a:prstGeom>
        </p:spPr>
        <p:txBody>
          <a:bodyPr lIns="0" tIns="0" rIns="0" bIns="0" anchor="b" anchorCtr="0">
            <a:noAutofit/>
          </a:bodyPr>
          <a:lstStyle>
            <a:lvl1pPr algn="l">
              <a:lnSpc>
                <a:spcPct val="80000"/>
              </a:lnSpc>
              <a:defRPr sz="7200" b="1" spc="-200">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468314" y="4429748"/>
            <a:ext cx="5495420" cy="660000"/>
          </a:xfrm>
          <a:prstGeom prst="rect">
            <a:avLst/>
          </a:prstGeom>
        </p:spPr>
        <p:txBody>
          <a:bodyPr lIns="0" tIns="0" rIns="0" bIns="0" anchor="t">
            <a:normAutofit/>
          </a:bodyPr>
          <a:lstStyle>
            <a:lvl1pPr marL="0" indent="0" algn="l">
              <a:spcBef>
                <a:spcPts val="0"/>
              </a:spcBef>
              <a:buNone/>
              <a:defRPr sz="1600" i="1">
                <a:solidFill>
                  <a:schemeClr val="bg1"/>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290"/>
            <a:ext cx="1809750" cy="1606550"/>
          </a:xfrm>
          <a:prstGeom prst="rect">
            <a:avLst/>
          </a:prstGeom>
        </p:spPr>
      </p:pic>
    </p:spTree>
    <p:extLst>
      <p:ext uri="{BB962C8B-B14F-4D97-AF65-F5344CB8AC3E}">
        <p14:creationId xmlns:p14="http://schemas.microsoft.com/office/powerpoint/2010/main" val="1133790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3.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B2196D4E-1AB3-4DDD-9E4B-D3E2F620B741}" type="datetime11">
              <a:rPr lang="en-US" smtClean="0"/>
              <a:t>08:01:22</a:t>
            </a:fld>
            <a:endParaRPr lang="fi-FI"/>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pPr>
                <a:defRPr/>
              </a:pPr>
              <a:t>‹#›</a:t>
            </a:fld>
            <a:endParaRPr lang="fi-FI"/>
          </a:p>
        </p:txBody>
      </p:sp>
    </p:spTree>
  </p:cSld>
  <p:clrMap bg1="lt1" tx1="dk1" bg2="lt2" tx2="dk2" accent1="accent1" accent2="accent2" accent3="accent3" accent4="accent4" accent5="accent5" accent6="accent6" hlink="hlink" folHlink="folHlink"/>
  <p:sldLayoutIdLst>
    <p:sldLayoutId id="2147484747" r:id="rId1"/>
    <p:sldLayoutId id="2147484751" r:id="rId2"/>
    <p:sldLayoutId id="2147484753" r:id="rId3"/>
    <p:sldLayoutId id="2147484756" r:id="rId4"/>
    <p:sldLayoutId id="2147484759" r:id="rId5"/>
    <p:sldLayoutId id="2147484762" r:id="rId6"/>
    <p:sldLayoutId id="2147484765" r:id="rId7"/>
    <p:sldLayoutId id="2147484766" r:id="rId8"/>
  </p:sldLayoutIdLst>
  <p:hf sldNum="0" hdr="0" ftr="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056956" y="5017740"/>
            <a:ext cx="3619500" cy="13229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endParaRPr lang="fi-FI">
              <a:solidFill>
                <a:prstClr val="black">
                  <a:tint val="75000"/>
                </a:prstClr>
              </a:solidFill>
            </a:endParaRPr>
          </a:p>
        </p:txBody>
      </p:sp>
      <p:sp>
        <p:nvSpPr>
          <p:cNvPr id="8" name="Date Placeholder 7"/>
          <p:cNvSpPr>
            <a:spLocks noGrp="1"/>
          </p:cNvSpPr>
          <p:nvPr>
            <p:ph type="dt" sz="half" idx="2"/>
          </p:nvPr>
        </p:nvSpPr>
        <p:spPr>
          <a:xfrm>
            <a:off x="5056956" y="5150032"/>
            <a:ext cx="3619500" cy="154782"/>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692B66E6-4989-4CFE-ADC1-30377FF7B744}" type="datetime11">
              <a:rPr lang="en-US" smtClean="0">
                <a:solidFill>
                  <a:prstClr val="black">
                    <a:tint val="75000"/>
                  </a:prstClr>
                </a:solidFill>
              </a:rPr>
              <a:t>08:01:22</a:t>
            </a:fld>
            <a:endParaRPr lang="fi-FI">
              <a:solidFill>
                <a:prstClr val="black">
                  <a:tint val="75000"/>
                </a:prstClr>
              </a:solidFill>
            </a:endParaRPr>
          </a:p>
        </p:txBody>
      </p:sp>
      <p:sp>
        <p:nvSpPr>
          <p:cNvPr id="9" name="Slide Number Placeholder 8"/>
          <p:cNvSpPr>
            <a:spLocks noGrp="1"/>
          </p:cNvSpPr>
          <p:nvPr>
            <p:ph type="sldNum" sz="quarter" idx="4"/>
          </p:nvPr>
        </p:nvSpPr>
        <p:spPr>
          <a:xfrm>
            <a:off x="5056956" y="5304814"/>
            <a:ext cx="3619500" cy="134938"/>
          </a:xfrm>
          <a:prstGeom prst="rect">
            <a:avLst/>
          </a:prstGeom>
        </p:spPr>
        <p:txBody>
          <a:bodyPr vert="horz" lIns="91440" tIns="45720" rIns="0" bIns="45720" rtlCol="0" anchor="ctr"/>
          <a:lstStyle>
            <a:lvl1pPr algn="r">
              <a:defRPr sz="900">
                <a:solidFill>
                  <a:schemeClr val="tx1">
                    <a:tint val="75000"/>
                  </a:schemeClr>
                </a:solidFill>
              </a:defRPr>
            </a:lvl1pPr>
          </a:lstStyle>
          <a:p>
            <a:pPr>
              <a:defRPr/>
            </a:pPr>
            <a:fld id="{805BCDE0-955E-2A43-932A-046BF80DB991}" type="slidenum">
              <a:rPr lang="fi-FI">
                <a:solidFill>
                  <a:prstClr val="black">
                    <a:tint val="75000"/>
                  </a:prstClr>
                </a:solidFill>
              </a:rPr>
              <a:pPr>
                <a:defRPr/>
              </a:pPr>
              <a:t>‹#›</a:t>
            </a:fld>
            <a:endParaRPr lang="fi-FI">
              <a:solidFill>
                <a:prstClr val="black">
                  <a:tint val="75000"/>
                </a:prstClr>
              </a:solidFill>
            </a:endParaRPr>
          </a:p>
        </p:txBody>
      </p:sp>
    </p:spTree>
    <p:extLst>
      <p:ext uri="{BB962C8B-B14F-4D97-AF65-F5344CB8AC3E}">
        <p14:creationId xmlns:p14="http://schemas.microsoft.com/office/powerpoint/2010/main" val="42639098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Lst>
  <p:hf sldNum="0" hdr="0" ftr="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S PGothic" pitchFamily="34" charset="-128"/>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S PGothic" pitchFamily="34"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0"/>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1766" y="457730"/>
            <a:ext cx="7560469" cy="1199886"/>
          </a:xfrm>
          <a:prstGeom prst="rect">
            <a:avLst/>
          </a:prstGeom>
        </p:spPr>
        <p:txBody>
          <a:bodyPr vert="horz" lIns="91440" tIns="45720" rIns="91440" bIns="45720" rtlCol="0" anchor="b">
            <a:normAutofit/>
          </a:bodyPr>
          <a:lstStyle/>
          <a:p>
            <a:r>
              <a:rPr lang="en-US"/>
              <a:t>Click to edit Master title style</a:t>
            </a:r>
            <a:endParaRPr lang="fi-FI" dirty="0"/>
          </a:p>
        </p:txBody>
      </p:sp>
      <p:sp>
        <p:nvSpPr>
          <p:cNvPr id="3" name="Text Placeholder 2"/>
          <p:cNvSpPr>
            <a:spLocks noGrp="1"/>
          </p:cNvSpPr>
          <p:nvPr>
            <p:ph type="body" idx="1"/>
          </p:nvPr>
        </p:nvSpPr>
        <p:spPr>
          <a:xfrm>
            <a:off x="791766" y="1803136"/>
            <a:ext cx="7560469" cy="34401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4" name="Date Placeholder 3"/>
          <p:cNvSpPr>
            <a:spLocks noGrp="1"/>
          </p:cNvSpPr>
          <p:nvPr>
            <p:ph type="dt" sz="half" idx="2"/>
          </p:nvPr>
        </p:nvSpPr>
        <p:spPr>
          <a:xfrm>
            <a:off x="7504740" y="5339031"/>
            <a:ext cx="536666" cy="304271"/>
          </a:xfrm>
          <a:prstGeom prst="rect">
            <a:avLst/>
          </a:prstGeom>
        </p:spPr>
        <p:txBody>
          <a:bodyPr vert="horz" lIns="91440" tIns="45720" rIns="91440" bIns="45720" rtlCol="0" anchor="ctr"/>
          <a:lstStyle>
            <a:lvl1pPr algn="ctr">
              <a:defRPr sz="450" b="1">
                <a:solidFill>
                  <a:schemeClr val="accent4">
                    <a:lumMod val="40000"/>
                    <a:lumOff val="60000"/>
                  </a:schemeClr>
                </a:solidFill>
              </a:defRPr>
            </a:lvl1pPr>
          </a:lstStyle>
          <a:p>
            <a:fld id="{63F7450B-9836-4F19-8B4F-497977233133}" type="datetime11">
              <a:rPr lang="en-US" smtClean="0"/>
              <a:t>08:01:22</a:t>
            </a:fld>
            <a:endParaRPr lang="en-US" dirty="0"/>
          </a:p>
        </p:txBody>
      </p:sp>
      <p:sp>
        <p:nvSpPr>
          <p:cNvPr id="6" name="Slide Number Placeholder 5"/>
          <p:cNvSpPr>
            <a:spLocks noGrp="1"/>
          </p:cNvSpPr>
          <p:nvPr>
            <p:ph type="sldNum" sz="quarter" idx="4"/>
          </p:nvPr>
        </p:nvSpPr>
        <p:spPr>
          <a:xfrm>
            <a:off x="8041406" y="5339031"/>
            <a:ext cx="310829" cy="304271"/>
          </a:xfrm>
          <a:prstGeom prst="rect">
            <a:avLst/>
          </a:prstGeom>
        </p:spPr>
        <p:txBody>
          <a:bodyPr vert="horz" lIns="91440" tIns="45720" rIns="91440" bIns="45720" rtlCol="0" anchor="ctr"/>
          <a:lstStyle>
            <a:lvl1pPr algn="ctr">
              <a:defRPr sz="450" b="1">
                <a:solidFill>
                  <a:schemeClr val="accent4">
                    <a:lumMod val="40000"/>
                    <a:lumOff val="60000"/>
                  </a:schemeClr>
                </a:solidFill>
              </a:defRPr>
            </a:lvl1pPr>
          </a:lstStyle>
          <a:p>
            <a:r>
              <a:rPr lang="en-US"/>
              <a:t> </a:t>
            </a:r>
            <a:fld id="{F1F98A98-BB64-4945-949B-6EB6BCFE45D0}" type="slidenum">
              <a:rPr lang="en-US" smtClean="0"/>
              <a:pPr/>
              <a:t>‹#›</a:t>
            </a:fld>
            <a:endParaRPr lang="en-US" dirty="0"/>
          </a:p>
        </p:txBody>
      </p:sp>
    </p:spTree>
    <p:extLst>
      <p:ext uri="{BB962C8B-B14F-4D97-AF65-F5344CB8AC3E}">
        <p14:creationId xmlns:p14="http://schemas.microsoft.com/office/powerpoint/2010/main" val="318152283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Lst>
  <p:hf sldNum="0" hdr="0" ftr="0"/>
  <p:txStyles>
    <p:titleStyle>
      <a:lvl1pPr algn="l" defTabSz="685800" rtl="0" eaLnBrk="1" latinLnBrk="0" hangingPunct="1">
        <a:lnSpc>
          <a:spcPct val="100000"/>
        </a:lnSpc>
        <a:spcBef>
          <a:spcPct val="0"/>
        </a:spcBef>
        <a:buNone/>
        <a:defRPr lang="fi-FI" sz="3000" b="1" kern="1200" baseline="0" dirty="0">
          <a:solidFill>
            <a:schemeClr val="tx1"/>
          </a:solidFill>
          <a:latin typeface="Rawline ExtraBold" panose="00000900000000000000" pitchFamily="2" charset="0"/>
          <a:ea typeface="+mj-ea"/>
          <a:cs typeface="+mj-cs"/>
        </a:defRPr>
      </a:lvl1pPr>
    </p:titleStyle>
    <p:bodyStyle>
      <a:lvl1pPr marL="171450" indent="-171450" algn="l" defTabSz="685800" rtl="0" eaLnBrk="1" latinLnBrk="0" hangingPunct="1">
        <a:lnSpc>
          <a:spcPct val="100000"/>
        </a:lnSpc>
        <a:spcBef>
          <a:spcPts val="900"/>
        </a:spcBef>
        <a:buClr>
          <a:schemeClr val="accent1"/>
        </a:buClr>
        <a:buFont typeface="Wingdings" panose="05000000000000000000" pitchFamily="2" charset="2"/>
        <a:buChar char="§"/>
        <a:defRPr sz="1350" kern="1200">
          <a:solidFill>
            <a:schemeClr val="accent6"/>
          </a:solidFill>
          <a:latin typeface="+mn-lt"/>
          <a:ea typeface="+mn-ea"/>
          <a:cs typeface="+mn-cs"/>
        </a:defRPr>
      </a:lvl1pPr>
      <a:lvl2pPr marL="404813" indent="-205979" algn="l" defTabSz="685800" rtl="0" eaLnBrk="1" latinLnBrk="0" hangingPunct="1">
        <a:lnSpc>
          <a:spcPct val="100000"/>
        </a:lnSpc>
        <a:spcBef>
          <a:spcPts val="900"/>
        </a:spcBef>
        <a:buClr>
          <a:schemeClr val="accent1"/>
        </a:buClr>
        <a:buFont typeface="Wingdings" panose="05000000000000000000" pitchFamily="2" charset="2"/>
        <a:buChar char="§"/>
        <a:defRPr sz="1200" kern="1200">
          <a:solidFill>
            <a:schemeClr val="accent6"/>
          </a:solidFill>
          <a:latin typeface="+mn-lt"/>
          <a:ea typeface="+mn-ea"/>
          <a:cs typeface="+mn-cs"/>
        </a:defRPr>
      </a:lvl2pPr>
      <a:lvl3pPr marL="603647" indent="-198835" algn="l" defTabSz="685800" rtl="0" eaLnBrk="1" latinLnBrk="0" hangingPunct="1">
        <a:lnSpc>
          <a:spcPct val="100000"/>
        </a:lnSpc>
        <a:spcBef>
          <a:spcPts val="900"/>
        </a:spcBef>
        <a:buClr>
          <a:schemeClr val="accent1"/>
        </a:buClr>
        <a:buFont typeface="Wingdings" panose="05000000000000000000" pitchFamily="2" charset="2"/>
        <a:buChar char="§"/>
        <a:defRPr sz="1050" kern="1200">
          <a:solidFill>
            <a:schemeClr val="accent6"/>
          </a:solidFill>
          <a:latin typeface="+mn-lt"/>
          <a:ea typeface="+mn-ea"/>
          <a:cs typeface="+mn-cs"/>
        </a:defRPr>
      </a:lvl3pPr>
      <a:lvl4pPr marL="808435" indent="-204788" algn="l" defTabSz="685800" rtl="0" eaLnBrk="1" latinLnBrk="0" hangingPunct="1">
        <a:lnSpc>
          <a:spcPct val="100000"/>
        </a:lnSpc>
        <a:spcBef>
          <a:spcPts val="900"/>
        </a:spcBef>
        <a:buClr>
          <a:schemeClr val="accent1"/>
        </a:buClr>
        <a:buFont typeface="Wingdings" panose="05000000000000000000" pitchFamily="2" charset="2"/>
        <a:buChar char="§"/>
        <a:defRPr sz="900" kern="1200">
          <a:solidFill>
            <a:schemeClr val="accent6"/>
          </a:solidFill>
          <a:latin typeface="+mn-lt"/>
          <a:ea typeface="+mn-ea"/>
          <a:cs typeface="+mn-cs"/>
        </a:defRPr>
      </a:lvl4pPr>
      <a:lvl5pPr marL="1008460" indent="-200025" algn="l" defTabSz="685800" rtl="0" eaLnBrk="1" latinLnBrk="0" hangingPunct="1">
        <a:lnSpc>
          <a:spcPct val="100000"/>
        </a:lnSpc>
        <a:spcBef>
          <a:spcPts val="900"/>
        </a:spcBef>
        <a:buClr>
          <a:schemeClr val="accent1"/>
        </a:buClr>
        <a:buFont typeface="Wingdings" panose="05000000000000000000" pitchFamily="2" charset="2"/>
        <a:buChar char="§"/>
        <a:defRPr sz="825" kern="120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i-FI"/>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77">
          <p15:clr>
            <a:srgbClr val="F26B43"/>
          </p15:clr>
        </p15:guide>
        <p15:guide id="2" pos="665">
          <p15:clr>
            <a:srgbClr val="F26B43"/>
          </p15:clr>
        </p15:guide>
        <p15:guide id="3" pos="7015">
          <p15:clr>
            <a:srgbClr val="F26B43"/>
          </p15:clr>
        </p15:guide>
        <p15:guide id="4" orient="horz" pos="3974">
          <p15:clr>
            <a:srgbClr val="F26B43"/>
          </p15:clr>
        </p15:guide>
        <p15:guide id="5" orient="horz" pos="1366">
          <p15:clr>
            <a:srgbClr val="F26B43"/>
          </p15:clr>
        </p15:guide>
        <p15:guide id="6" orient="horz" pos="346">
          <p15:clr>
            <a:srgbClr val="F26B43"/>
          </p15:clr>
        </p15:guide>
        <p15:guide id="7" orient="horz" pos="2160">
          <p15:clr>
            <a:srgbClr val="F26B43"/>
          </p15:clr>
        </p15:guide>
        <p15:guide id="8" pos="3840">
          <p15:clr>
            <a:srgbClr val="F26B43"/>
          </p15:clr>
        </p15:guide>
        <p15:guide id="9" orient="horz" pos="3067">
          <p15:clr>
            <a:srgbClr val="F26B43"/>
          </p15:clr>
        </p15:guide>
        <p15:guide id="10" orient="horz" pos="12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hyperlink" Target="https://www.maxpixel.net/Thumbs-Up-Smiley-Face-Face-Smiley-Happy-Emoji-4007573"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www.howtoexcel.org/tutorials/worksheet-area/" TargetMode="External"/><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dev.mysql.com/doc/refman/8.0/en/index.html"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tackoverflow.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yle.fi/news/3-12598410"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www.pngitem.com/middle/wRhiwh_ruler-clipart-horizontal-construction-worker-cartoon-free-hd/" TargetMode="External"/><Relationship Id="rId5" Type="http://schemas.openxmlformats.org/officeDocument/2006/relationships/hyperlink" Target="https://unsplash.com/photos/53ark9ceU8A" TargetMode="External"/><Relationship Id="rId4" Type="http://schemas.openxmlformats.org/officeDocument/2006/relationships/image" Target="../media/image46.jp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mailto:emmi.a.turunen@aalto.fi"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presemo.aalto.fi/mysql/" TargetMode="External"/><Relationship Id="rId5" Type="http://schemas.openxmlformats.org/officeDocument/2006/relationships/hyperlink" Target="mailto:yanqing.lin@aalto.fi" TargetMode="External"/><Relationship Id="rId4" Type="http://schemas.openxmlformats.org/officeDocument/2006/relationships/hyperlink" Target="mailto:jiajun.sun@aalto.fi"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pixabay.com/vectors/silhouette-programmer-technology-368966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gi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s://mycourses.aalto.fi/course/view.php?id=36995&amp;section=3" TargetMode="External"/><Relationship Id="rId2" Type="http://schemas.openxmlformats.org/officeDocument/2006/relationships/hyperlink" Target="https://mycourses.aalto.fi/course/view.php?id=36995#section-0"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up of coffee and a cookie on a table&#10;&#10;Description automatically generated with medium confidence">
            <a:extLst>
              <a:ext uri="{FF2B5EF4-FFF2-40B4-BE49-F238E27FC236}">
                <a16:creationId xmlns:a16="http://schemas.microsoft.com/office/drawing/2014/main" id="{B72F05DE-18EA-4C0A-B23E-32C50D38BBEB}"/>
              </a:ext>
            </a:extLst>
          </p:cNvPr>
          <p:cNvPicPr>
            <a:picLocks noGrp="1" noChangeAspect="1"/>
          </p:cNvPicPr>
          <p:nvPr>
            <p:ph idx="1"/>
          </p:nvPr>
        </p:nvPicPr>
        <p:blipFill rotWithShape="1">
          <a:blip r:embed="rId3"/>
          <a:srcRect l="2222" r="7778"/>
          <a:stretch/>
        </p:blipFill>
        <p:spPr>
          <a:xfrm>
            <a:off x="20" y="10"/>
            <a:ext cx="9143980" cy="5714990"/>
          </a:xfrm>
          <a:noFill/>
        </p:spPr>
      </p:pic>
      <p:sp>
        <p:nvSpPr>
          <p:cNvPr id="4" name="Date Placeholder 3" hidden="1">
            <a:extLst>
              <a:ext uri="{FF2B5EF4-FFF2-40B4-BE49-F238E27FC236}">
                <a16:creationId xmlns:a16="http://schemas.microsoft.com/office/drawing/2014/main" id="{C6F59C41-BB38-4619-B788-62D069F3DE24}"/>
              </a:ext>
            </a:extLst>
          </p:cNvPr>
          <p:cNvSpPr>
            <a:spLocks noGrp="1"/>
          </p:cNvSpPr>
          <p:nvPr>
            <p:ph type="dt" sz="half" idx="10"/>
          </p:nvPr>
        </p:nvSpPr>
        <p:spPr/>
        <p:txBody>
          <a:bodyPr/>
          <a:lstStyle/>
          <a:p>
            <a:pPr>
              <a:spcAft>
                <a:spcPts val="600"/>
              </a:spcAft>
            </a:pPr>
            <a:fld id="{2B0DD577-8415-4EA0-AD69-7685BAB31972}" type="datetime11">
              <a:rPr lang="en-US" smtClean="0"/>
              <a:t>08:01:22</a:t>
            </a:fld>
            <a:endParaRPr lang="de-DE"/>
          </a:p>
        </p:txBody>
      </p:sp>
      <p:sp>
        <p:nvSpPr>
          <p:cNvPr id="10" name="TextBox 9">
            <a:extLst>
              <a:ext uri="{FF2B5EF4-FFF2-40B4-BE49-F238E27FC236}">
                <a16:creationId xmlns:a16="http://schemas.microsoft.com/office/drawing/2014/main" id="{BE3C3431-239D-4A6F-B719-A32C287A0F2A}"/>
              </a:ext>
            </a:extLst>
          </p:cNvPr>
          <p:cNvSpPr txBox="1"/>
          <p:nvPr/>
        </p:nvSpPr>
        <p:spPr>
          <a:xfrm>
            <a:off x="6131373" y="5453390"/>
            <a:ext cx="2898596" cy="261610"/>
          </a:xfrm>
          <a:prstGeom prst="rect">
            <a:avLst/>
          </a:prstGeom>
          <a:noFill/>
        </p:spPr>
        <p:txBody>
          <a:bodyPr wrap="square">
            <a:spAutoFit/>
          </a:bodyPr>
          <a:lstStyle/>
          <a:p>
            <a:r>
              <a:rPr lang="en-US" sz="1100" dirty="0">
                <a:solidFill>
                  <a:schemeClr val="bg1"/>
                </a:solidFill>
              </a:rPr>
              <a:t>https://unsplash.com/photos/gm3bxHin8VA</a:t>
            </a:r>
          </a:p>
        </p:txBody>
      </p:sp>
      <p:sp>
        <p:nvSpPr>
          <p:cNvPr id="12" name="TextBox 11">
            <a:extLst>
              <a:ext uri="{FF2B5EF4-FFF2-40B4-BE49-F238E27FC236}">
                <a16:creationId xmlns:a16="http://schemas.microsoft.com/office/drawing/2014/main" id="{43357308-50C5-4292-B4BD-B20354DAE5B0}"/>
              </a:ext>
            </a:extLst>
          </p:cNvPr>
          <p:cNvSpPr txBox="1"/>
          <p:nvPr/>
        </p:nvSpPr>
        <p:spPr>
          <a:xfrm>
            <a:off x="5730654" y="1993404"/>
            <a:ext cx="3299315" cy="646331"/>
          </a:xfrm>
          <a:prstGeom prst="rect">
            <a:avLst/>
          </a:prstGeom>
          <a:noFill/>
        </p:spPr>
        <p:txBody>
          <a:bodyPr wrap="square">
            <a:spAutoFit/>
          </a:bodyPr>
          <a:lstStyle/>
          <a:p>
            <a:pPr algn="ctr"/>
            <a:r>
              <a:rPr lang="en-US" sz="1800" dirty="0">
                <a:solidFill>
                  <a:schemeClr val="bg1"/>
                </a:solidFill>
              </a:rPr>
              <a:t>The lecture will start soon at </a:t>
            </a:r>
            <a:r>
              <a:rPr lang="en-US" sz="1800" b="1" dirty="0">
                <a:solidFill>
                  <a:schemeClr val="bg1"/>
                </a:solidFill>
              </a:rPr>
              <a:t>08:30</a:t>
            </a:r>
          </a:p>
        </p:txBody>
      </p:sp>
    </p:spTree>
    <p:extLst>
      <p:ext uri="{BB962C8B-B14F-4D97-AF65-F5344CB8AC3E}">
        <p14:creationId xmlns:p14="http://schemas.microsoft.com/office/powerpoint/2010/main" val="2475035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E3F8C-EB22-40C9-8B30-555FCA420CFF}"/>
              </a:ext>
            </a:extLst>
          </p:cNvPr>
          <p:cNvSpPr>
            <a:spLocks noGrp="1"/>
          </p:cNvSpPr>
          <p:nvPr>
            <p:ph type="title"/>
          </p:nvPr>
        </p:nvSpPr>
        <p:spPr/>
        <p:txBody>
          <a:bodyPr/>
          <a:lstStyle/>
          <a:p>
            <a:r>
              <a:rPr lang="en-US" sz="4000" dirty="0">
                <a:solidFill>
                  <a:srgbClr val="92D050"/>
                </a:solidFill>
              </a:rPr>
              <a:t>Data Literacy and Being A Manager</a:t>
            </a:r>
          </a:p>
        </p:txBody>
      </p:sp>
      <p:sp>
        <p:nvSpPr>
          <p:cNvPr id="3" name="Content Placeholder 2">
            <a:extLst>
              <a:ext uri="{FF2B5EF4-FFF2-40B4-BE49-F238E27FC236}">
                <a16:creationId xmlns:a16="http://schemas.microsoft.com/office/drawing/2014/main" id="{FD343759-234D-47D2-8453-5B7D94A6AFFA}"/>
              </a:ext>
            </a:extLst>
          </p:cNvPr>
          <p:cNvSpPr>
            <a:spLocks noGrp="1"/>
          </p:cNvSpPr>
          <p:nvPr>
            <p:ph idx="1"/>
          </p:nvPr>
        </p:nvSpPr>
        <p:spPr>
          <a:xfrm>
            <a:off x="246603" y="1206500"/>
            <a:ext cx="3410952" cy="4168189"/>
          </a:xfrm>
          <a:solidFill>
            <a:schemeClr val="tx1"/>
          </a:solidFill>
        </p:spPr>
        <p:txBody>
          <a:bodyPr/>
          <a:lstStyle/>
          <a:p>
            <a:pPr marL="0" indent="0">
              <a:buNone/>
            </a:pPr>
            <a:r>
              <a:rPr lang="en-US" sz="1600" b="0" dirty="0">
                <a:solidFill>
                  <a:schemeClr val="bg1"/>
                </a:solidFill>
              </a:rPr>
              <a:t>A lack of data literacy among enterprise employees has become a key bottleneck for enterprise making a good use of their data!</a:t>
            </a:r>
          </a:p>
          <a:p>
            <a:pPr marL="0" indent="0">
              <a:buNone/>
            </a:pPr>
            <a:endParaRPr lang="en-US" sz="1600" b="0" dirty="0">
              <a:solidFill>
                <a:schemeClr val="bg1"/>
              </a:solidFill>
            </a:endParaRPr>
          </a:p>
          <a:p>
            <a:pPr marL="0" indent="0">
              <a:buNone/>
            </a:pPr>
            <a:r>
              <a:rPr lang="en-US" sz="1600" b="0" dirty="0">
                <a:solidFill>
                  <a:schemeClr val="bg1"/>
                </a:solidFill>
              </a:rPr>
              <a:t>“Poor data literacy is ranked as the second-biggest internal roadblock to the success of the CDO’s office, according to the Gartner Annual Chief Data Officer Survey. By 2023, data literacy will become essential in driving business value, demonstrated by its formal inclusion in over 80% of data and analytics strategies and change management programs.” </a:t>
            </a:r>
          </a:p>
        </p:txBody>
      </p:sp>
      <p:sp>
        <p:nvSpPr>
          <p:cNvPr id="4" name="Date Placeholder 3">
            <a:extLst>
              <a:ext uri="{FF2B5EF4-FFF2-40B4-BE49-F238E27FC236}">
                <a16:creationId xmlns:a16="http://schemas.microsoft.com/office/drawing/2014/main" id="{B6386503-1317-4882-8BED-E63072A57F87}"/>
              </a:ext>
            </a:extLst>
          </p:cNvPr>
          <p:cNvSpPr>
            <a:spLocks noGrp="1"/>
          </p:cNvSpPr>
          <p:nvPr>
            <p:ph type="dt" sz="half" idx="10"/>
          </p:nvPr>
        </p:nvSpPr>
        <p:spPr/>
        <p:txBody>
          <a:bodyPr/>
          <a:lstStyle/>
          <a:p>
            <a:fld id="{505134B8-B97C-4A1B-908F-39A55B1137A7}" type="datetime11">
              <a:rPr lang="en-US" smtClean="0"/>
              <a:t>08:01:24</a:t>
            </a:fld>
            <a:endParaRPr lang="de-DE" dirty="0"/>
          </a:p>
        </p:txBody>
      </p:sp>
      <p:pic>
        <p:nvPicPr>
          <p:cNvPr id="5" name="Picture 2">
            <a:extLst>
              <a:ext uri="{FF2B5EF4-FFF2-40B4-BE49-F238E27FC236}">
                <a16:creationId xmlns:a16="http://schemas.microsoft.com/office/drawing/2014/main" id="{3C796798-5B4B-5F4C-5428-2536C8017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345332"/>
            <a:ext cx="4901461" cy="27579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A60B38-5E85-CF9A-62B4-3F6BE7870C1C}"/>
              </a:ext>
            </a:extLst>
          </p:cNvPr>
          <p:cNvSpPr txBox="1"/>
          <p:nvPr/>
        </p:nvSpPr>
        <p:spPr>
          <a:xfrm>
            <a:off x="3992488" y="4491423"/>
            <a:ext cx="4901460" cy="830997"/>
          </a:xfrm>
          <a:prstGeom prst="rect">
            <a:avLst/>
          </a:prstGeom>
          <a:noFill/>
        </p:spPr>
        <p:txBody>
          <a:bodyPr wrap="square">
            <a:spAutoFit/>
          </a:bodyPr>
          <a:lstStyle/>
          <a:p>
            <a:r>
              <a:rPr lang="en-US" sz="1200" b="1" dirty="0">
                <a:solidFill>
                  <a:srgbClr val="FFC000"/>
                </a:solidFill>
              </a:rPr>
              <a:t>Suggested after-course reading:</a:t>
            </a:r>
          </a:p>
          <a:p>
            <a:r>
              <a:rPr lang="en-US" sz="1200" b="0" dirty="0"/>
              <a:t>A Data and Analytics Leader's Guide to Data Literacy</a:t>
            </a:r>
          </a:p>
          <a:p>
            <a:r>
              <a:rPr lang="en-US" sz="1200" b="0" dirty="0"/>
              <a:t>Link: https://</a:t>
            </a:r>
            <a:r>
              <a:rPr lang="en-US" sz="1200" b="0" dirty="0" err="1"/>
              <a:t>www.gartner.com</a:t>
            </a:r>
            <a:r>
              <a:rPr lang="en-US" sz="1200" b="0" dirty="0"/>
              <a:t>/</a:t>
            </a:r>
            <a:r>
              <a:rPr lang="en-US" sz="1200" b="0" dirty="0" err="1"/>
              <a:t>smarterwithgartner</a:t>
            </a:r>
            <a:r>
              <a:rPr lang="en-US" sz="1200" b="0" dirty="0"/>
              <a:t>/a-data-and-analytics-leaders-guide-to-data-literacy</a:t>
            </a:r>
          </a:p>
        </p:txBody>
      </p:sp>
      <p:sp>
        <p:nvSpPr>
          <p:cNvPr id="8" name="TextBox 7">
            <a:extLst>
              <a:ext uri="{FF2B5EF4-FFF2-40B4-BE49-F238E27FC236}">
                <a16:creationId xmlns:a16="http://schemas.microsoft.com/office/drawing/2014/main" id="{ACA912B4-0124-58BB-325A-D8A14BAECDA0}"/>
              </a:ext>
            </a:extLst>
          </p:cNvPr>
          <p:cNvSpPr txBox="1"/>
          <p:nvPr/>
        </p:nvSpPr>
        <p:spPr>
          <a:xfrm>
            <a:off x="4114800" y="4087060"/>
            <a:ext cx="4901460" cy="184666"/>
          </a:xfrm>
          <a:prstGeom prst="rect">
            <a:avLst/>
          </a:prstGeom>
          <a:noFill/>
        </p:spPr>
        <p:txBody>
          <a:bodyPr wrap="square">
            <a:spAutoFit/>
          </a:bodyPr>
          <a:lstStyle/>
          <a:p>
            <a:r>
              <a:rPr lang="en-GB" sz="600" dirty="0"/>
              <a:t>https://</a:t>
            </a:r>
            <a:r>
              <a:rPr lang="en-GB" sz="600" dirty="0" err="1"/>
              <a:t>commons.wikimedia.org</a:t>
            </a:r>
            <a:r>
              <a:rPr lang="en-GB" sz="600" dirty="0"/>
              <a:t>/wiki/File:Too_Busy_To_Improve_-_Performance_Management_-_Square_Wheels.png</a:t>
            </a:r>
          </a:p>
        </p:txBody>
      </p:sp>
      <p:pic>
        <p:nvPicPr>
          <p:cNvPr id="9" name="Picture 2" descr="http://upload.wikimedia.org/wikipedia/commons/6/61/Book-icon-orange.png">
            <a:extLst>
              <a:ext uri="{FF2B5EF4-FFF2-40B4-BE49-F238E27FC236}">
                <a16:creationId xmlns:a16="http://schemas.microsoft.com/office/drawing/2014/main" id="{C68CC56A-9C88-4787-9E31-3CEC2CCAB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383" y="45750"/>
            <a:ext cx="589121" cy="58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73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D9BF-9015-DA40-B15D-A4D605361BD9}"/>
              </a:ext>
            </a:extLst>
          </p:cNvPr>
          <p:cNvSpPr>
            <a:spLocks noGrp="1"/>
          </p:cNvSpPr>
          <p:nvPr>
            <p:ph type="title"/>
          </p:nvPr>
        </p:nvSpPr>
        <p:spPr>
          <a:xfrm>
            <a:off x="454089" y="61357"/>
            <a:ext cx="8250328" cy="716989"/>
          </a:xfrm>
        </p:spPr>
        <p:txBody>
          <a:bodyPr/>
          <a:lstStyle/>
          <a:p>
            <a:r>
              <a:rPr lang="en-US" sz="3600" dirty="0">
                <a:solidFill>
                  <a:srgbClr val="92D050"/>
                </a:solidFill>
              </a:rPr>
              <a:t>Schedule (</a:t>
            </a:r>
            <a:r>
              <a:rPr lang="en-US" sz="3600" dirty="0">
                <a:solidFill>
                  <a:srgbClr val="C00000"/>
                </a:solidFill>
              </a:rPr>
              <a:t>7</a:t>
            </a:r>
            <a:r>
              <a:rPr lang="en-US" sz="3600" dirty="0">
                <a:solidFill>
                  <a:srgbClr val="92D050"/>
                </a:solidFill>
              </a:rPr>
              <a:t> lectures + </a:t>
            </a:r>
            <a:r>
              <a:rPr lang="en-US" sz="3600" dirty="0">
                <a:solidFill>
                  <a:srgbClr val="C00000"/>
                </a:solidFill>
              </a:rPr>
              <a:t>5</a:t>
            </a:r>
            <a:r>
              <a:rPr lang="en-US" sz="3600" dirty="0">
                <a:solidFill>
                  <a:srgbClr val="92D050"/>
                </a:solidFill>
              </a:rPr>
              <a:t> Exercises)</a:t>
            </a:r>
            <a:endParaRPr lang="en-GB" dirty="0"/>
          </a:p>
        </p:txBody>
      </p:sp>
      <p:graphicFrame>
        <p:nvGraphicFramePr>
          <p:cNvPr id="11" name="Table 10">
            <a:extLst>
              <a:ext uri="{FF2B5EF4-FFF2-40B4-BE49-F238E27FC236}">
                <a16:creationId xmlns:a16="http://schemas.microsoft.com/office/drawing/2014/main" id="{831DE08D-A3B2-3C4C-9210-5CAA039E69BD}"/>
              </a:ext>
            </a:extLst>
          </p:cNvPr>
          <p:cNvGraphicFramePr>
            <a:graphicFrameLocks noGrp="1"/>
          </p:cNvGraphicFramePr>
          <p:nvPr>
            <p:extLst>
              <p:ext uri="{D42A27DB-BD31-4B8C-83A1-F6EECF244321}">
                <p14:modId xmlns:p14="http://schemas.microsoft.com/office/powerpoint/2010/main" val="1375862889"/>
              </p:ext>
            </p:extLst>
          </p:nvPr>
        </p:nvGraphicFramePr>
        <p:xfrm>
          <a:off x="1370549" y="755370"/>
          <a:ext cx="6048671" cy="1640336"/>
        </p:xfrm>
        <a:graphic>
          <a:graphicData uri="http://schemas.openxmlformats.org/drawingml/2006/table">
            <a:tbl>
              <a:tblPr firstRow="1" firstCol="1" bandRow="1">
                <a:tableStyleId>{E8034E78-7F5D-4C2E-B375-FC64B27BC917}</a:tableStyleId>
              </a:tblPr>
              <a:tblGrid>
                <a:gridCol w="1209734">
                  <a:extLst>
                    <a:ext uri="{9D8B030D-6E8A-4147-A177-3AD203B41FA5}">
                      <a16:colId xmlns:a16="http://schemas.microsoft.com/office/drawing/2014/main" val="2281507786"/>
                    </a:ext>
                  </a:extLst>
                </a:gridCol>
                <a:gridCol w="1209734">
                  <a:extLst>
                    <a:ext uri="{9D8B030D-6E8A-4147-A177-3AD203B41FA5}">
                      <a16:colId xmlns:a16="http://schemas.microsoft.com/office/drawing/2014/main" val="2514721570"/>
                    </a:ext>
                  </a:extLst>
                </a:gridCol>
                <a:gridCol w="1209734">
                  <a:extLst>
                    <a:ext uri="{9D8B030D-6E8A-4147-A177-3AD203B41FA5}">
                      <a16:colId xmlns:a16="http://schemas.microsoft.com/office/drawing/2014/main" val="1138924607"/>
                    </a:ext>
                  </a:extLst>
                </a:gridCol>
                <a:gridCol w="1324865">
                  <a:extLst>
                    <a:ext uri="{9D8B030D-6E8A-4147-A177-3AD203B41FA5}">
                      <a16:colId xmlns:a16="http://schemas.microsoft.com/office/drawing/2014/main" val="3937341896"/>
                    </a:ext>
                  </a:extLst>
                </a:gridCol>
                <a:gridCol w="1094604">
                  <a:extLst>
                    <a:ext uri="{9D8B030D-6E8A-4147-A177-3AD203B41FA5}">
                      <a16:colId xmlns:a16="http://schemas.microsoft.com/office/drawing/2014/main" val="3021252667"/>
                    </a:ext>
                  </a:extLst>
                </a:gridCol>
              </a:tblGrid>
              <a:tr h="254258">
                <a:tc>
                  <a:txBody>
                    <a:bodyPr/>
                    <a:lstStyle/>
                    <a:p>
                      <a:pPr algn="ctr">
                        <a:lnSpc>
                          <a:spcPct val="107000"/>
                        </a:lnSpc>
                        <a:spcAft>
                          <a:spcPts val="800"/>
                        </a:spcAft>
                      </a:pPr>
                      <a:r>
                        <a:rPr lang="fi-FI" sz="1050" dirty="0" err="1">
                          <a:solidFill>
                            <a:schemeClr val="tx1"/>
                          </a:solidFill>
                          <a:effectLst/>
                        </a:rPr>
                        <a:t>Week</a:t>
                      </a:r>
                      <a:endParaRPr lang="en-FI" sz="105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50" dirty="0" err="1">
                          <a:solidFill>
                            <a:schemeClr val="tx1"/>
                          </a:solidFill>
                          <a:effectLst/>
                        </a:rPr>
                        <a:t>First</a:t>
                      </a:r>
                      <a:r>
                        <a:rPr lang="fi-FI" sz="1050" dirty="0">
                          <a:solidFill>
                            <a:schemeClr val="tx1"/>
                          </a:solidFill>
                          <a:effectLst/>
                        </a:rPr>
                        <a:t> </a:t>
                      </a:r>
                      <a:r>
                        <a:rPr lang="fi-FI" sz="1050" dirty="0" err="1">
                          <a:solidFill>
                            <a:schemeClr val="tx1"/>
                          </a:solidFill>
                          <a:effectLst/>
                        </a:rPr>
                        <a:t>Sessions</a:t>
                      </a:r>
                      <a:endParaRPr lang="en-FI" sz="105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50" dirty="0">
                          <a:solidFill>
                            <a:schemeClr val="tx1"/>
                          </a:solidFill>
                          <a:effectLst/>
                        </a:rPr>
                        <a:t>Time</a:t>
                      </a:r>
                      <a:endParaRPr lang="en-FI" sz="105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en-FI" sz="1050" dirty="0">
                          <a:solidFill>
                            <a:schemeClr val="tx1"/>
                          </a:solidFill>
                          <a:effectLst/>
                        </a:rPr>
                        <a:t>Second Sessions</a:t>
                      </a:r>
                      <a:endParaRPr lang="en-FI" sz="105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50" dirty="0">
                          <a:solidFill>
                            <a:schemeClr val="tx1"/>
                          </a:solidFill>
                          <a:effectLst/>
                        </a:rPr>
                        <a:t>Time</a:t>
                      </a:r>
                      <a:endParaRPr lang="en-FI" sz="105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46464625"/>
                  </a:ext>
                </a:extLst>
              </a:tr>
              <a:tr h="111143">
                <a:tc>
                  <a:txBody>
                    <a:bodyPr/>
                    <a:lstStyle/>
                    <a:p>
                      <a:pPr algn="ctr">
                        <a:lnSpc>
                          <a:spcPct val="107000"/>
                        </a:lnSpc>
                        <a:spcAft>
                          <a:spcPts val="800"/>
                        </a:spcAft>
                      </a:pPr>
                      <a:r>
                        <a:rPr lang="fi-FI" sz="1000" dirty="0">
                          <a:solidFill>
                            <a:schemeClr val="tx1"/>
                          </a:solidFill>
                          <a:effectLst/>
                        </a:rPr>
                        <a:t>1</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07.09.2021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07.09.2021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27042148"/>
                  </a:ext>
                </a:extLst>
              </a:tr>
              <a:tr h="160588">
                <a:tc>
                  <a:txBody>
                    <a:bodyPr/>
                    <a:lstStyle/>
                    <a:p>
                      <a:pPr algn="ctr">
                        <a:lnSpc>
                          <a:spcPct val="107000"/>
                        </a:lnSpc>
                        <a:spcAft>
                          <a:spcPts val="800"/>
                        </a:spcAft>
                      </a:pPr>
                      <a:r>
                        <a:rPr lang="fi-FI" sz="1000" dirty="0">
                          <a:solidFill>
                            <a:schemeClr val="tx1"/>
                          </a:solidFill>
                          <a:effectLst/>
                        </a:rPr>
                        <a:t>2</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14.09.2021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14.09.2021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831226335"/>
                  </a:ext>
                </a:extLst>
              </a:tr>
              <a:tr h="160588">
                <a:tc>
                  <a:txBody>
                    <a:bodyPr/>
                    <a:lstStyle/>
                    <a:p>
                      <a:pPr algn="ctr">
                        <a:lnSpc>
                          <a:spcPct val="107000"/>
                        </a:lnSpc>
                        <a:spcAft>
                          <a:spcPts val="800"/>
                        </a:spcAft>
                      </a:pPr>
                      <a:r>
                        <a:rPr lang="fi-FI" sz="1000" dirty="0">
                          <a:solidFill>
                            <a:schemeClr val="tx1"/>
                          </a:solidFill>
                          <a:effectLst/>
                        </a:rPr>
                        <a:t>3</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21.09.2021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21.09.2021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291925551"/>
                  </a:ext>
                </a:extLst>
              </a:tr>
              <a:tr h="160588">
                <a:tc>
                  <a:txBody>
                    <a:bodyPr/>
                    <a:lstStyle/>
                    <a:p>
                      <a:pPr algn="ctr">
                        <a:lnSpc>
                          <a:spcPct val="107000"/>
                        </a:lnSpc>
                        <a:spcAft>
                          <a:spcPts val="800"/>
                        </a:spcAft>
                      </a:pPr>
                      <a:r>
                        <a:rPr lang="fi-FI" sz="1000" dirty="0">
                          <a:solidFill>
                            <a:schemeClr val="tx1"/>
                          </a:solidFill>
                          <a:effectLst/>
                        </a:rPr>
                        <a:t>4</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28.10.2021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28.10.2021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188794417"/>
                  </a:ext>
                </a:extLst>
              </a:tr>
              <a:tr h="160588">
                <a:tc>
                  <a:txBody>
                    <a:bodyPr/>
                    <a:lstStyle/>
                    <a:p>
                      <a:pPr algn="ctr">
                        <a:lnSpc>
                          <a:spcPct val="107000"/>
                        </a:lnSpc>
                        <a:spcAft>
                          <a:spcPts val="800"/>
                        </a:spcAft>
                      </a:pPr>
                      <a:r>
                        <a:rPr lang="fi-FI" sz="1000" dirty="0">
                          <a:solidFill>
                            <a:schemeClr val="tx1"/>
                          </a:solidFill>
                          <a:effectLst/>
                        </a:rPr>
                        <a:t>5</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05.10.2021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05.10.2021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675715248"/>
                  </a:ext>
                </a:extLst>
              </a:tr>
              <a:tr h="160588">
                <a:tc>
                  <a:txBody>
                    <a:bodyPr/>
                    <a:lstStyle/>
                    <a:p>
                      <a:pPr algn="ctr">
                        <a:lnSpc>
                          <a:spcPct val="107000"/>
                        </a:lnSpc>
                        <a:spcAft>
                          <a:spcPts val="800"/>
                        </a:spcAft>
                      </a:pPr>
                      <a:r>
                        <a:rPr lang="fi-FI" sz="1000" dirty="0">
                          <a:solidFill>
                            <a:schemeClr val="tx1"/>
                          </a:solidFill>
                          <a:effectLst/>
                        </a:rPr>
                        <a:t>6</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12.10.2021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0" dirty="0">
                          <a:solidFill>
                            <a:schemeClr val="tx1"/>
                          </a:solidFill>
                          <a:effectLst/>
                        </a:rPr>
                        <a:t>08:30-10:00</a:t>
                      </a:r>
                      <a:endParaRPr lang="en-FI"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lnSpc>
                          <a:spcPct val="107000"/>
                        </a:lnSpc>
                        <a:spcAft>
                          <a:spcPts val="800"/>
                        </a:spcAft>
                      </a:pPr>
                      <a:r>
                        <a:rPr lang="fi-FI" sz="1000" b="1" dirty="0" err="1">
                          <a:solidFill>
                            <a:schemeClr val="tx1"/>
                          </a:solidFill>
                          <a:effectLst/>
                        </a:rPr>
                        <a:t>Wed</a:t>
                      </a:r>
                      <a:r>
                        <a:rPr lang="fi-FI" sz="1000" b="1" dirty="0">
                          <a:solidFill>
                            <a:schemeClr val="tx1"/>
                          </a:solidFill>
                          <a:effectLst/>
                        </a:rPr>
                        <a:t> 12.10.2021</a:t>
                      </a:r>
                      <a:endParaRPr lang="en-FI"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107000"/>
                        </a:lnSpc>
                        <a:spcAft>
                          <a:spcPts val="800"/>
                        </a:spcAft>
                      </a:pPr>
                      <a:r>
                        <a:rPr lang="fi-FI" sz="1000" dirty="0">
                          <a:solidFill>
                            <a:schemeClr val="tx1"/>
                          </a:solidFill>
                          <a:effectLst/>
                        </a:rPr>
                        <a:t>10:15-12:00</a:t>
                      </a:r>
                      <a:endParaRPr lang="en-FI"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49440123"/>
                  </a:ext>
                </a:extLst>
              </a:tr>
            </a:tbl>
          </a:graphicData>
        </a:graphic>
      </p:graphicFrame>
      <p:sp>
        <p:nvSpPr>
          <p:cNvPr id="12" name="Rectangle 11">
            <a:extLst>
              <a:ext uri="{FF2B5EF4-FFF2-40B4-BE49-F238E27FC236}">
                <a16:creationId xmlns:a16="http://schemas.microsoft.com/office/drawing/2014/main" id="{1948EB4D-F904-DD45-BA15-142871D57BAE}"/>
              </a:ext>
            </a:extLst>
          </p:cNvPr>
          <p:cNvSpPr/>
          <p:nvPr/>
        </p:nvSpPr>
        <p:spPr>
          <a:xfrm>
            <a:off x="323528" y="2594857"/>
            <a:ext cx="3744416" cy="307777"/>
          </a:xfrm>
          <a:prstGeom prst="rect">
            <a:avLst/>
          </a:prstGeom>
          <a:solidFill>
            <a:schemeClr val="accent4">
              <a:lumMod val="20000"/>
              <a:lumOff val="80000"/>
            </a:schemeClr>
          </a:solidFill>
        </p:spPr>
        <p:txBody>
          <a:bodyPr wrap="square">
            <a:spAutoFit/>
          </a:bodyPr>
          <a:lstStyle/>
          <a:p>
            <a:r>
              <a:rPr lang="en-US" sz="1400" b="1" dirty="0"/>
              <a:t>Blue background: lecture sessions </a:t>
            </a:r>
            <a:r>
              <a:rPr lang="en-US" sz="1400" b="1" dirty="0">
                <a:solidFill>
                  <a:srgbClr val="C00000"/>
                </a:solidFill>
              </a:rPr>
              <a:t>(N = 7)</a:t>
            </a:r>
          </a:p>
        </p:txBody>
      </p:sp>
      <p:sp>
        <p:nvSpPr>
          <p:cNvPr id="13" name="Rectangle 12">
            <a:extLst>
              <a:ext uri="{FF2B5EF4-FFF2-40B4-BE49-F238E27FC236}">
                <a16:creationId xmlns:a16="http://schemas.microsoft.com/office/drawing/2014/main" id="{D991061C-D31E-B145-B452-F5E5B16BB1D3}"/>
              </a:ext>
            </a:extLst>
          </p:cNvPr>
          <p:cNvSpPr/>
          <p:nvPr/>
        </p:nvSpPr>
        <p:spPr>
          <a:xfrm>
            <a:off x="4427983" y="2594857"/>
            <a:ext cx="4176465" cy="307777"/>
          </a:xfrm>
          <a:prstGeom prst="rect">
            <a:avLst/>
          </a:prstGeom>
          <a:solidFill>
            <a:schemeClr val="accent2">
              <a:lumMod val="40000"/>
              <a:lumOff val="60000"/>
            </a:schemeClr>
          </a:solidFill>
        </p:spPr>
        <p:txBody>
          <a:bodyPr wrap="square">
            <a:spAutoFit/>
          </a:bodyPr>
          <a:lstStyle/>
          <a:p>
            <a:r>
              <a:rPr lang="en-US" sz="1400" b="1" dirty="0"/>
              <a:t>Yellow background: hands-on sessions </a:t>
            </a:r>
            <a:r>
              <a:rPr lang="en-US" sz="1400" b="1" dirty="0">
                <a:solidFill>
                  <a:srgbClr val="C00000"/>
                </a:solidFill>
              </a:rPr>
              <a:t>(N = 5)</a:t>
            </a:r>
          </a:p>
        </p:txBody>
      </p:sp>
      <p:sp>
        <p:nvSpPr>
          <p:cNvPr id="14" name="Up Arrow 13">
            <a:extLst>
              <a:ext uri="{FF2B5EF4-FFF2-40B4-BE49-F238E27FC236}">
                <a16:creationId xmlns:a16="http://schemas.microsoft.com/office/drawing/2014/main" id="{5ECA57CD-B44F-474E-A0A1-F6E1AE1618D7}"/>
              </a:ext>
            </a:extLst>
          </p:cNvPr>
          <p:cNvSpPr/>
          <p:nvPr/>
        </p:nvSpPr>
        <p:spPr>
          <a:xfrm>
            <a:off x="3142786" y="2383265"/>
            <a:ext cx="360040" cy="211592"/>
          </a:xfrm>
          <a:prstGeom prst="up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Up Arrow 14">
            <a:extLst>
              <a:ext uri="{FF2B5EF4-FFF2-40B4-BE49-F238E27FC236}">
                <a16:creationId xmlns:a16="http://schemas.microsoft.com/office/drawing/2014/main" id="{06CEA328-E4E2-2C48-8CF5-B8D268424E1D}"/>
              </a:ext>
            </a:extLst>
          </p:cNvPr>
          <p:cNvSpPr/>
          <p:nvPr/>
        </p:nvSpPr>
        <p:spPr>
          <a:xfrm>
            <a:off x="5413547" y="2383265"/>
            <a:ext cx="360040" cy="211592"/>
          </a:xfrm>
          <a:prstGeom prst="up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 name="Content Placeholder 2">
            <a:extLst>
              <a:ext uri="{FF2B5EF4-FFF2-40B4-BE49-F238E27FC236}">
                <a16:creationId xmlns:a16="http://schemas.microsoft.com/office/drawing/2014/main" id="{1821F053-8DD2-1244-8B7B-BCC5D49B3DD4}"/>
              </a:ext>
            </a:extLst>
          </p:cNvPr>
          <p:cNvSpPr>
            <a:spLocks noGrp="1"/>
          </p:cNvSpPr>
          <p:nvPr>
            <p:ph idx="1"/>
          </p:nvPr>
        </p:nvSpPr>
        <p:spPr>
          <a:xfrm>
            <a:off x="454089" y="3145533"/>
            <a:ext cx="8075240" cy="2376264"/>
          </a:xfrm>
          <a:solidFill>
            <a:schemeClr val="tx2">
              <a:lumMod val="40000"/>
              <a:lumOff val="60000"/>
            </a:schemeClr>
          </a:solidFill>
        </p:spPr>
        <p:txBody>
          <a:bodyPr/>
          <a:lstStyle/>
          <a:p>
            <a:r>
              <a:rPr lang="en-GB" sz="2000" b="0" dirty="0"/>
              <a:t>Course period: September 7 to October 12</a:t>
            </a:r>
          </a:p>
          <a:p>
            <a:r>
              <a:rPr lang="en-GB" sz="2000" b="0" dirty="0"/>
              <a:t>Both lecture and hands-on sessions will be delivered on Zoom.</a:t>
            </a:r>
          </a:p>
          <a:p>
            <a:r>
              <a:rPr lang="en-GB" sz="2000" dirty="0"/>
              <a:t>Zoom link</a:t>
            </a:r>
            <a:r>
              <a:rPr lang="en-GB" sz="2000" b="0" dirty="0"/>
              <a:t>: https://</a:t>
            </a:r>
            <a:r>
              <a:rPr lang="en-GB" sz="2000" b="0" dirty="0" err="1"/>
              <a:t>aalto.zoom.us</a:t>
            </a:r>
            <a:r>
              <a:rPr lang="en-GB" sz="2000" b="0" dirty="0"/>
              <a:t>/j/5138969960 </a:t>
            </a:r>
          </a:p>
          <a:p>
            <a:r>
              <a:rPr lang="en-GB" sz="2000" b="0" dirty="0"/>
              <a:t>Lecture sessions (</a:t>
            </a:r>
            <a:r>
              <a:rPr lang="en-GB" sz="2000" dirty="0"/>
              <a:t>not</a:t>
            </a:r>
            <a:r>
              <a:rPr lang="en-GB" sz="2000" b="0" dirty="0"/>
              <a:t> hands-on sessions) will be video-recorded.</a:t>
            </a:r>
          </a:p>
          <a:p>
            <a:r>
              <a:rPr lang="en-US" sz="1800" dirty="0">
                <a:effectLst/>
                <a:latin typeface="Times New Roman" panose="02020603050405020304" pitchFamily="18" charset="0"/>
                <a:ea typeface="DengXian" panose="02010600030101010101" pitchFamily="2" charset="-122"/>
              </a:rPr>
              <a:t>Hands-on Session Materials</a:t>
            </a:r>
            <a:r>
              <a:rPr lang="en-US" sz="1800" b="0" dirty="0">
                <a:effectLst/>
                <a:latin typeface="Times New Roman" panose="02020603050405020304" pitchFamily="18" charset="0"/>
                <a:ea typeface="DengXian" panose="02010600030101010101" pitchFamily="2" charset="-122"/>
              </a:rPr>
              <a:t>: You can simply start to work on the hands-on materials after the hands-on session starts – we have NO ‘opening speech’.</a:t>
            </a:r>
            <a:endParaRPr lang="en-GB" sz="2400" b="0" dirty="0">
              <a:ea typeface="ＭＳ Ｐゴシック" charset="0"/>
            </a:endParaRPr>
          </a:p>
        </p:txBody>
      </p:sp>
      <p:sp>
        <p:nvSpPr>
          <p:cNvPr id="3" name="Date Placeholder 2">
            <a:extLst>
              <a:ext uri="{FF2B5EF4-FFF2-40B4-BE49-F238E27FC236}">
                <a16:creationId xmlns:a16="http://schemas.microsoft.com/office/drawing/2014/main" id="{92008A4B-C5AD-461A-8942-82EC9E628264}"/>
              </a:ext>
            </a:extLst>
          </p:cNvPr>
          <p:cNvSpPr>
            <a:spLocks noGrp="1"/>
          </p:cNvSpPr>
          <p:nvPr>
            <p:ph type="dt" sz="half" idx="10"/>
          </p:nvPr>
        </p:nvSpPr>
        <p:spPr/>
        <p:txBody>
          <a:bodyPr/>
          <a:lstStyle/>
          <a:p>
            <a:fld id="{47CEEA8B-A617-43D4-B78E-B7093059F717}" type="datetime11">
              <a:rPr lang="en-US" smtClean="0"/>
              <a:t>08:01:24</a:t>
            </a:fld>
            <a:endParaRPr lang="de-DE" dirty="0"/>
          </a:p>
        </p:txBody>
      </p:sp>
    </p:spTree>
    <p:extLst>
      <p:ext uri="{BB962C8B-B14F-4D97-AF65-F5344CB8AC3E}">
        <p14:creationId xmlns:p14="http://schemas.microsoft.com/office/powerpoint/2010/main" val="45357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897377C-675A-364C-ADA0-FE88C6AF7576}"/>
              </a:ext>
            </a:extLst>
          </p:cNvPr>
          <p:cNvSpPr/>
          <p:nvPr/>
        </p:nvSpPr>
        <p:spPr>
          <a:xfrm>
            <a:off x="219184" y="715738"/>
            <a:ext cx="8485233" cy="2141762"/>
          </a:xfrm>
          <a:prstGeom prst="rect">
            <a:avLst/>
          </a:prstGeom>
          <a:solidFill>
            <a:schemeClr val="accent2">
              <a:lumMod val="40000"/>
              <a:lumOff val="60000"/>
              <a:alpha val="76918"/>
            </a:schemeClr>
          </a:solidFill>
        </p:spPr>
        <p:txBody>
          <a:bodyPr wrap="square">
            <a:spAutoFit/>
          </a:bodyPr>
          <a:lstStyle/>
          <a:p>
            <a:endParaRPr lang="en-US" sz="1400" b="1" dirty="0">
              <a:solidFill>
                <a:srgbClr val="C00000"/>
              </a:solidFill>
            </a:endParaRPr>
          </a:p>
        </p:txBody>
      </p:sp>
      <p:sp>
        <p:nvSpPr>
          <p:cNvPr id="18" name="Rectangle 17">
            <a:extLst>
              <a:ext uri="{FF2B5EF4-FFF2-40B4-BE49-F238E27FC236}">
                <a16:creationId xmlns:a16="http://schemas.microsoft.com/office/drawing/2014/main" id="{6168BB9E-AD68-EE48-8C2D-D84CE60A1E44}"/>
              </a:ext>
            </a:extLst>
          </p:cNvPr>
          <p:cNvSpPr/>
          <p:nvPr/>
        </p:nvSpPr>
        <p:spPr>
          <a:xfrm>
            <a:off x="303658" y="1294598"/>
            <a:ext cx="4432160" cy="523220"/>
          </a:xfrm>
          <a:prstGeom prst="rect">
            <a:avLst/>
          </a:prstGeom>
          <a:solidFill>
            <a:schemeClr val="bg1"/>
          </a:solidFill>
          <a:ln>
            <a:solidFill>
              <a:schemeClr val="tx1"/>
            </a:solidFill>
          </a:ln>
        </p:spPr>
        <p:txBody>
          <a:bodyPr wrap="square">
            <a:spAutoFit/>
          </a:bodyPr>
          <a:lstStyle/>
          <a:p>
            <a:pPr algn="ctr"/>
            <a:r>
              <a:rPr lang="en-US" sz="1400" b="1" dirty="0"/>
              <a:t>Previous Feedback on the strategy:</a:t>
            </a:r>
          </a:p>
          <a:p>
            <a:pPr algn="ctr"/>
            <a:r>
              <a:rPr lang="en-US" sz="1400" b="1" dirty="0"/>
              <a:t>“Exercise session” right after “Lecture session”</a:t>
            </a:r>
            <a:endParaRPr lang="en-US" sz="1400" b="1" dirty="0">
              <a:solidFill>
                <a:srgbClr val="C00000"/>
              </a:solidFill>
            </a:endParaRPr>
          </a:p>
        </p:txBody>
      </p:sp>
      <p:cxnSp>
        <p:nvCxnSpPr>
          <p:cNvPr id="20" name="Straight Arrow Connector 19">
            <a:extLst>
              <a:ext uri="{FF2B5EF4-FFF2-40B4-BE49-F238E27FC236}">
                <a16:creationId xmlns:a16="http://schemas.microsoft.com/office/drawing/2014/main" id="{2E00EB7D-B09A-C340-979F-624C6AA005B3}"/>
              </a:ext>
            </a:extLst>
          </p:cNvPr>
          <p:cNvCxnSpPr>
            <a:cxnSpLocks/>
            <a:stCxn id="18" idx="3"/>
            <a:endCxn id="22" idx="1"/>
          </p:cNvCxnSpPr>
          <p:nvPr/>
        </p:nvCxnSpPr>
        <p:spPr>
          <a:xfrm flipV="1">
            <a:off x="4735818" y="1054921"/>
            <a:ext cx="631717" cy="501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C26EAE4D-A0FD-5241-8FB4-F9E7C36D1D06}"/>
              </a:ext>
            </a:extLst>
          </p:cNvPr>
          <p:cNvSpPr/>
          <p:nvPr/>
        </p:nvSpPr>
        <p:spPr>
          <a:xfrm>
            <a:off x="5367535" y="901032"/>
            <a:ext cx="2376266" cy="307777"/>
          </a:xfrm>
          <a:prstGeom prst="rect">
            <a:avLst/>
          </a:prstGeom>
          <a:solidFill>
            <a:schemeClr val="bg1"/>
          </a:solidFill>
          <a:ln>
            <a:solidFill>
              <a:schemeClr val="tx1"/>
            </a:solidFill>
          </a:ln>
        </p:spPr>
        <p:txBody>
          <a:bodyPr wrap="square">
            <a:spAutoFit/>
          </a:bodyPr>
          <a:lstStyle/>
          <a:p>
            <a:pPr algn="ctr"/>
            <a:r>
              <a:rPr lang="en-US" sz="1400" b="1" dirty="0">
                <a:solidFill>
                  <a:srgbClr val="00B050"/>
                </a:solidFill>
              </a:rPr>
              <a:t>Highly positive</a:t>
            </a:r>
          </a:p>
        </p:txBody>
      </p:sp>
      <p:sp>
        <p:nvSpPr>
          <p:cNvPr id="26" name="Rectangle 25">
            <a:extLst>
              <a:ext uri="{FF2B5EF4-FFF2-40B4-BE49-F238E27FC236}">
                <a16:creationId xmlns:a16="http://schemas.microsoft.com/office/drawing/2014/main" id="{4001CDD6-3919-744E-946E-D9BD0F54A3F1}"/>
              </a:ext>
            </a:extLst>
          </p:cNvPr>
          <p:cNvSpPr/>
          <p:nvPr/>
        </p:nvSpPr>
        <p:spPr>
          <a:xfrm>
            <a:off x="5136905" y="1222132"/>
            <a:ext cx="3459601" cy="276999"/>
          </a:xfrm>
          <a:prstGeom prst="rect">
            <a:avLst/>
          </a:prstGeom>
        </p:spPr>
        <p:txBody>
          <a:bodyPr wrap="none">
            <a:spAutoFit/>
          </a:bodyPr>
          <a:lstStyle/>
          <a:p>
            <a:r>
              <a:rPr lang="en-US" sz="1200" b="1" dirty="0"/>
              <a:t> Before COVID-19 Pandemic/on-site teaching</a:t>
            </a:r>
            <a:endParaRPr lang="en-GB" sz="1200" dirty="0"/>
          </a:p>
        </p:txBody>
      </p:sp>
      <p:cxnSp>
        <p:nvCxnSpPr>
          <p:cNvPr id="28" name="Straight Arrow Connector 27">
            <a:extLst>
              <a:ext uri="{FF2B5EF4-FFF2-40B4-BE49-F238E27FC236}">
                <a16:creationId xmlns:a16="http://schemas.microsoft.com/office/drawing/2014/main" id="{B46D04E7-04B6-DB4C-B1F6-8649861625C3}"/>
              </a:ext>
            </a:extLst>
          </p:cNvPr>
          <p:cNvCxnSpPr>
            <a:cxnSpLocks/>
            <a:stCxn id="18" idx="3"/>
            <a:endCxn id="30" idx="1"/>
          </p:cNvCxnSpPr>
          <p:nvPr/>
        </p:nvCxnSpPr>
        <p:spPr>
          <a:xfrm>
            <a:off x="4735818" y="1556208"/>
            <a:ext cx="631717" cy="553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1B0FDEC-A40E-FD4A-B0D2-EE0435FE250E}"/>
              </a:ext>
            </a:extLst>
          </p:cNvPr>
          <p:cNvSpPr/>
          <p:nvPr/>
        </p:nvSpPr>
        <p:spPr>
          <a:xfrm>
            <a:off x="5367535" y="1955673"/>
            <a:ext cx="2880321" cy="307777"/>
          </a:xfrm>
          <a:prstGeom prst="rect">
            <a:avLst/>
          </a:prstGeom>
          <a:solidFill>
            <a:schemeClr val="bg1"/>
          </a:solidFill>
          <a:ln>
            <a:solidFill>
              <a:schemeClr val="tx1"/>
            </a:solidFill>
          </a:ln>
        </p:spPr>
        <p:txBody>
          <a:bodyPr wrap="square">
            <a:spAutoFit/>
          </a:bodyPr>
          <a:lstStyle/>
          <a:p>
            <a:pPr algn="ctr"/>
            <a:r>
              <a:rPr lang="en-US" sz="1400" b="1" dirty="0">
                <a:solidFill>
                  <a:srgbClr val="00B050"/>
                </a:solidFill>
              </a:rPr>
              <a:t>Half positive </a:t>
            </a:r>
            <a:r>
              <a:rPr lang="en-US" sz="1400" b="1" dirty="0"/>
              <a:t>&amp; </a:t>
            </a:r>
            <a:r>
              <a:rPr lang="en-US" sz="1400" b="1" dirty="0">
                <a:solidFill>
                  <a:schemeClr val="accent3">
                    <a:lumMod val="75000"/>
                  </a:schemeClr>
                </a:solidFill>
              </a:rPr>
              <a:t>Half negative</a:t>
            </a:r>
          </a:p>
        </p:txBody>
      </p:sp>
      <p:sp>
        <p:nvSpPr>
          <p:cNvPr id="32" name="Rectangle 31">
            <a:extLst>
              <a:ext uri="{FF2B5EF4-FFF2-40B4-BE49-F238E27FC236}">
                <a16:creationId xmlns:a16="http://schemas.microsoft.com/office/drawing/2014/main" id="{D235C1B8-CC08-1E4B-8218-40B39AF202F7}"/>
              </a:ext>
            </a:extLst>
          </p:cNvPr>
          <p:cNvSpPr/>
          <p:nvPr/>
        </p:nvSpPr>
        <p:spPr>
          <a:xfrm>
            <a:off x="5177781" y="1714733"/>
            <a:ext cx="3377848" cy="276999"/>
          </a:xfrm>
          <a:prstGeom prst="rect">
            <a:avLst/>
          </a:prstGeom>
        </p:spPr>
        <p:txBody>
          <a:bodyPr wrap="none">
            <a:spAutoFit/>
          </a:bodyPr>
          <a:lstStyle/>
          <a:p>
            <a:r>
              <a:rPr lang="en-US" sz="1200" b="1" dirty="0"/>
              <a:t>During COVID-19 Pandemic/online teaching</a:t>
            </a:r>
            <a:endParaRPr lang="en-GB" sz="1200" dirty="0"/>
          </a:p>
        </p:txBody>
      </p:sp>
      <p:pic>
        <p:nvPicPr>
          <p:cNvPr id="1027" name="Picture 3" descr="Thumbs Up Smiley Face Emoji - Free vector graphic on Pixabay">
            <a:extLst>
              <a:ext uri="{FF2B5EF4-FFF2-40B4-BE49-F238E27FC236}">
                <a16:creationId xmlns:a16="http://schemas.microsoft.com/office/drawing/2014/main" id="{F9096DB4-3789-3D48-A64B-04EDAFCA4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5941" y="840179"/>
            <a:ext cx="575784" cy="401710"/>
          </a:xfrm>
          <a:prstGeom prst="rect">
            <a:avLst/>
          </a:prstGeom>
          <a:solidFill>
            <a:schemeClr val="accent2">
              <a:lumMod val="40000"/>
              <a:lumOff val="60000"/>
              <a:alpha val="0"/>
            </a:schemeClr>
          </a:solidFill>
        </p:spPr>
      </p:pic>
      <p:pic>
        <p:nvPicPr>
          <p:cNvPr id="59" name="Picture 3" descr="Thumbs Up Smiley Face Emoji - Free vector graphic on Pixabay">
            <a:extLst>
              <a:ext uri="{FF2B5EF4-FFF2-40B4-BE49-F238E27FC236}">
                <a16:creationId xmlns:a16="http://schemas.microsoft.com/office/drawing/2014/main" id="{C74615F7-7E4F-DA4B-A254-A46637C21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097" y="2321810"/>
            <a:ext cx="575784" cy="40171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E98DEAF3-9BD2-B541-8B1B-C3E390FAF3D6}"/>
              </a:ext>
            </a:extLst>
          </p:cNvPr>
          <p:cNvSpPr/>
          <p:nvPr/>
        </p:nvSpPr>
        <p:spPr>
          <a:xfrm>
            <a:off x="258857" y="5398282"/>
            <a:ext cx="3737079" cy="307777"/>
          </a:xfrm>
          <a:prstGeom prst="rect">
            <a:avLst/>
          </a:prstGeom>
        </p:spPr>
        <p:txBody>
          <a:bodyPr wrap="square">
            <a:spAutoFit/>
          </a:bodyPr>
          <a:lstStyle/>
          <a:p>
            <a:r>
              <a:rPr lang="en-GB" sz="700" dirty="0">
                <a:hlinkClick r:id="rId4"/>
              </a:rPr>
              <a:t>https://www.maxpixel.net/Thumbs-Up-Smiley-Face-Face-Smiley-Happy-Emoji-4007573</a:t>
            </a:r>
            <a:endParaRPr lang="en-GB" sz="700" dirty="0"/>
          </a:p>
          <a:p>
            <a:r>
              <a:rPr lang="en-GB" sz="700" dirty="0"/>
              <a:t>https://</a:t>
            </a:r>
            <a:r>
              <a:rPr lang="en-GB" sz="700" dirty="0" err="1"/>
              <a:t>www.maxpixel.net</a:t>
            </a:r>
            <a:r>
              <a:rPr lang="en-GB" sz="700" dirty="0"/>
              <a:t>/Message-Yellow-Emoji-Upset-Sad-Face-Bored-5843434</a:t>
            </a:r>
          </a:p>
        </p:txBody>
      </p:sp>
      <p:pic>
        <p:nvPicPr>
          <p:cNvPr id="1029" name="Picture 5" descr="Emoji, Sad, Face, Upset, Bored, Yellow, Message">
            <a:extLst>
              <a:ext uri="{FF2B5EF4-FFF2-40B4-BE49-F238E27FC236}">
                <a16:creationId xmlns:a16="http://schemas.microsoft.com/office/drawing/2014/main" id="{95F0C5D0-74E7-214C-92BD-6C5464CB2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961" y="2291472"/>
            <a:ext cx="448569" cy="44856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E34E4E7A-3442-6E49-9464-F05F0C52EC15}"/>
              </a:ext>
            </a:extLst>
          </p:cNvPr>
          <p:cNvSpPr>
            <a:spLocks noGrp="1"/>
          </p:cNvSpPr>
          <p:nvPr>
            <p:ph type="title"/>
          </p:nvPr>
        </p:nvSpPr>
        <p:spPr>
          <a:xfrm>
            <a:off x="454089" y="61357"/>
            <a:ext cx="8250328" cy="716989"/>
          </a:xfrm>
        </p:spPr>
        <p:txBody>
          <a:bodyPr/>
          <a:lstStyle/>
          <a:p>
            <a:r>
              <a:rPr lang="en-US" sz="3200" dirty="0">
                <a:solidFill>
                  <a:srgbClr val="92D050"/>
                </a:solidFill>
              </a:rPr>
              <a:t>Hands-on Session: Feedbacks &amp; Changes</a:t>
            </a:r>
            <a:endParaRPr lang="en-GB" sz="4000" dirty="0"/>
          </a:p>
        </p:txBody>
      </p:sp>
      <p:sp>
        <p:nvSpPr>
          <p:cNvPr id="25" name="Content Placeholder 2">
            <a:extLst>
              <a:ext uri="{FF2B5EF4-FFF2-40B4-BE49-F238E27FC236}">
                <a16:creationId xmlns:a16="http://schemas.microsoft.com/office/drawing/2014/main" id="{2A07C072-AF11-874A-87B7-3B1A6DA261C0}"/>
              </a:ext>
            </a:extLst>
          </p:cNvPr>
          <p:cNvSpPr>
            <a:spLocks noGrp="1"/>
          </p:cNvSpPr>
          <p:nvPr>
            <p:ph idx="1"/>
          </p:nvPr>
        </p:nvSpPr>
        <p:spPr>
          <a:xfrm>
            <a:off x="304177" y="3001516"/>
            <a:ext cx="4123808" cy="1997746"/>
          </a:xfrm>
          <a:solidFill>
            <a:schemeClr val="accent4">
              <a:lumMod val="40000"/>
              <a:lumOff val="60000"/>
            </a:schemeClr>
          </a:solidFill>
        </p:spPr>
        <p:txBody>
          <a:bodyPr/>
          <a:lstStyle/>
          <a:p>
            <a:pPr marL="216000" indent="-216000"/>
            <a:r>
              <a:rPr lang="en-GB" sz="1600" dirty="0"/>
              <a:t>Reasons for Negative Feedback on the strategy: </a:t>
            </a:r>
          </a:p>
          <a:p>
            <a:pPr marL="324000" indent="-324000">
              <a:buFont typeface="+mj-lt"/>
              <a:buAutoNum type="arabicPeriod"/>
            </a:pPr>
            <a:r>
              <a:rPr lang="en-GB" sz="1200" b="0" dirty="0"/>
              <a:t>Need to work, cook or do something else after the lecture. Thus, cannot attend the hands-on session right after the lecture.</a:t>
            </a:r>
          </a:p>
          <a:p>
            <a:pPr marL="324000" indent="-324000">
              <a:buFont typeface="+mj-lt"/>
              <a:buAutoNum type="arabicPeriod"/>
            </a:pPr>
            <a:r>
              <a:rPr lang="en-GB" sz="1200" b="0" dirty="0"/>
              <a:t>Uncomfortableness to ask questions/share screen in front of others, or privacy concerns. </a:t>
            </a:r>
          </a:p>
          <a:p>
            <a:pPr marL="324000" indent="-324000">
              <a:buFont typeface="+mj-lt"/>
              <a:buAutoNum type="arabicPeriod"/>
            </a:pPr>
            <a:r>
              <a:rPr lang="en-GB" sz="1200" b="0" dirty="0"/>
              <a:t>Cannot participate in the lecture or hands-on session due to e.g. work.</a:t>
            </a:r>
          </a:p>
          <a:p>
            <a:pPr marL="457200" indent="-457200">
              <a:buFont typeface="+mj-lt"/>
              <a:buAutoNum type="arabicPeriod"/>
            </a:pPr>
            <a:endParaRPr lang="en-GB" sz="1200" b="0" dirty="0"/>
          </a:p>
        </p:txBody>
      </p:sp>
      <p:sp>
        <p:nvSpPr>
          <p:cNvPr id="17" name="Content Placeholder 2">
            <a:extLst>
              <a:ext uri="{FF2B5EF4-FFF2-40B4-BE49-F238E27FC236}">
                <a16:creationId xmlns:a16="http://schemas.microsoft.com/office/drawing/2014/main" id="{5ACB630A-38CE-4E80-B606-4F29F799B6E7}"/>
              </a:ext>
            </a:extLst>
          </p:cNvPr>
          <p:cNvSpPr txBox="1">
            <a:spLocks/>
          </p:cNvSpPr>
          <p:nvPr/>
        </p:nvSpPr>
        <p:spPr>
          <a:xfrm>
            <a:off x="4716017" y="3007653"/>
            <a:ext cx="4169126" cy="2645990"/>
          </a:xfrm>
          <a:prstGeom prst="rect">
            <a:avLst/>
          </a:prstGeom>
          <a:solidFill>
            <a:schemeClr val="tx2">
              <a:lumMod val="40000"/>
              <a:lumOff val="60000"/>
            </a:schemeClr>
          </a:solidFill>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216000"/>
            <a:r>
              <a:rPr lang="en-GB" sz="1600" dirty="0"/>
              <a:t>Changes and Proposed Solutions</a:t>
            </a:r>
            <a:endParaRPr lang="en-GB" sz="1600" b="0" dirty="0"/>
          </a:p>
          <a:p>
            <a:pPr marL="228600" indent="-228600">
              <a:buAutoNum type="arabicPeriod"/>
            </a:pPr>
            <a:r>
              <a:rPr lang="en-GB" sz="1200" dirty="0"/>
              <a:t>Protection of Privacy</a:t>
            </a:r>
          </a:p>
          <a:p>
            <a:pPr>
              <a:buFont typeface="Times New Roman" panose="02020603050405020304" pitchFamily="18" charset="0"/>
              <a:buChar char="−"/>
            </a:pPr>
            <a:r>
              <a:rPr lang="en-GB" sz="1200" dirty="0"/>
              <a:t>Use of breakout room. </a:t>
            </a:r>
          </a:p>
          <a:p>
            <a:pPr>
              <a:buFont typeface="Times New Roman" panose="02020603050405020304" pitchFamily="18" charset="0"/>
              <a:buChar char="−"/>
            </a:pPr>
            <a:r>
              <a:rPr lang="en-GB" sz="1200" dirty="0"/>
              <a:t>Instruction</a:t>
            </a:r>
            <a:r>
              <a:rPr lang="en-GB" sz="1200" b="0" dirty="0"/>
              <a:t> for the hands-on session in </a:t>
            </a:r>
            <a:r>
              <a:rPr lang="en-GB" sz="1200" b="0" dirty="0" err="1"/>
              <a:t>MyCourse</a:t>
            </a:r>
            <a:r>
              <a:rPr lang="en-GB" sz="1200" b="0" dirty="0"/>
              <a:t>.</a:t>
            </a:r>
          </a:p>
          <a:p>
            <a:pPr marL="0" indent="0">
              <a:buNone/>
            </a:pPr>
            <a:r>
              <a:rPr lang="en-GB" sz="1200" dirty="0"/>
              <a:t>2.    Hands-on sessions as a service</a:t>
            </a:r>
          </a:p>
          <a:p>
            <a:pPr>
              <a:buFont typeface="Times New Roman" panose="02020603050405020304" pitchFamily="18" charset="0"/>
              <a:buChar char="−"/>
            </a:pPr>
            <a:r>
              <a:rPr lang="en-GB" sz="1200" b="0" dirty="0"/>
              <a:t>If you need help, please send an email to the lecturer or teaching assistants. We will reply to you or arrange a zoom meeting to support you asap.</a:t>
            </a:r>
          </a:p>
          <a:p>
            <a:pPr marL="0" indent="0">
              <a:buNone/>
            </a:pPr>
            <a:r>
              <a:rPr lang="en-GB" sz="1200" dirty="0"/>
              <a:t>3. Additional hands-on session </a:t>
            </a:r>
          </a:p>
          <a:p>
            <a:pPr>
              <a:buFont typeface="Times New Roman" panose="02020603050405020304" pitchFamily="18" charset="0"/>
              <a:buChar char="−"/>
            </a:pPr>
            <a:r>
              <a:rPr lang="en-GB" sz="1200" dirty="0">
                <a:solidFill>
                  <a:srgbClr val="FF0000"/>
                </a:solidFill>
              </a:rPr>
              <a:t>Wed 14.09.2021 between 14:00 and 15:30</a:t>
            </a:r>
          </a:p>
          <a:p>
            <a:pPr>
              <a:buFont typeface="Times New Roman" panose="02020603050405020304" pitchFamily="18" charset="0"/>
              <a:buChar char="−"/>
            </a:pPr>
            <a:r>
              <a:rPr lang="en-GB" sz="1200" b="0" dirty="0"/>
              <a:t>Zoom: https://aalto.zoom.us/j/5138969960 </a:t>
            </a:r>
          </a:p>
          <a:p>
            <a:pPr marL="297180" lvl="1" indent="0">
              <a:buNone/>
            </a:pPr>
            <a:endParaRPr lang="en-GB" sz="800" b="0" dirty="0"/>
          </a:p>
          <a:p>
            <a:pPr marL="457200" indent="-457200">
              <a:buFont typeface="+mj-lt"/>
              <a:buAutoNum type="arabicPeriod" startAt="2"/>
            </a:pPr>
            <a:endParaRPr lang="en-GB" sz="1200" b="0" dirty="0"/>
          </a:p>
        </p:txBody>
      </p:sp>
      <p:sp>
        <p:nvSpPr>
          <p:cNvPr id="2" name="Date Placeholder 1">
            <a:extLst>
              <a:ext uri="{FF2B5EF4-FFF2-40B4-BE49-F238E27FC236}">
                <a16:creationId xmlns:a16="http://schemas.microsoft.com/office/drawing/2014/main" id="{3C7A58A8-F7B2-4100-95D4-B4B64D70F2EC}"/>
              </a:ext>
            </a:extLst>
          </p:cNvPr>
          <p:cNvSpPr>
            <a:spLocks noGrp="1"/>
          </p:cNvSpPr>
          <p:nvPr>
            <p:ph type="dt" sz="half" idx="10"/>
          </p:nvPr>
        </p:nvSpPr>
        <p:spPr/>
        <p:txBody>
          <a:bodyPr/>
          <a:lstStyle/>
          <a:p>
            <a:fld id="{DAA1A004-0C28-4FA0-8B62-DD08B8214BAB}" type="datetime11">
              <a:rPr lang="en-US" smtClean="0"/>
              <a:t>08:01:24</a:t>
            </a:fld>
            <a:endParaRPr lang="de-DE" dirty="0"/>
          </a:p>
        </p:txBody>
      </p:sp>
    </p:spTree>
    <p:extLst>
      <p:ext uri="{BB962C8B-B14F-4D97-AF65-F5344CB8AC3E}">
        <p14:creationId xmlns:p14="http://schemas.microsoft.com/office/powerpoint/2010/main" val="226345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40311"/>
            <a:ext cx="8568952" cy="866189"/>
          </a:xfrm>
        </p:spPr>
        <p:txBody>
          <a:bodyPr>
            <a:noAutofit/>
          </a:bodyPr>
          <a:lstStyle/>
          <a:p>
            <a:r>
              <a:rPr lang="en-US" sz="3600" b="1" dirty="0">
                <a:solidFill>
                  <a:srgbClr val="92D050"/>
                </a:solidFill>
              </a:rPr>
              <a:t>Performance Evaluation / Grading method</a:t>
            </a:r>
          </a:p>
        </p:txBody>
      </p:sp>
      <p:sp>
        <p:nvSpPr>
          <p:cNvPr id="3" name="Content Placeholder 2"/>
          <p:cNvSpPr>
            <a:spLocks noGrp="1"/>
          </p:cNvSpPr>
          <p:nvPr>
            <p:ph idx="1"/>
          </p:nvPr>
        </p:nvSpPr>
        <p:spPr>
          <a:xfrm>
            <a:off x="457200" y="1157080"/>
            <a:ext cx="8229600" cy="3644636"/>
          </a:xfrm>
        </p:spPr>
        <p:txBody>
          <a:bodyPr/>
          <a:lstStyle/>
          <a:p>
            <a:r>
              <a:rPr lang="en-US" sz="2800" b="0" dirty="0"/>
              <a:t>Assignment evaluation (100%)</a:t>
            </a:r>
          </a:p>
          <a:p>
            <a:pPr lvl="1"/>
            <a:r>
              <a:rPr lang="en-US" sz="2400" b="0" dirty="0"/>
              <a:t>One big assignment for individuals (no teamwork!)</a:t>
            </a:r>
          </a:p>
          <a:p>
            <a:r>
              <a:rPr lang="en-US" sz="2800" b="0" dirty="0"/>
              <a:t>Grading schema:</a:t>
            </a:r>
            <a:br>
              <a:rPr lang="en-US" sz="2800" b="0" dirty="0"/>
            </a:br>
            <a:endParaRPr lang="en-US" sz="2800" b="0" dirty="0"/>
          </a:p>
        </p:txBody>
      </p:sp>
      <p:graphicFrame>
        <p:nvGraphicFramePr>
          <p:cNvPr id="5" name="Table 4">
            <a:extLst>
              <a:ext uri="{FF2B5EF4-FFF2-40B4-BE49-F238E27FC236}">
                <a16:creationId xmlns:a16="http://schemas.microsoft.com/office/drawing/2014/main" id="{F892ED2B-26AE-4ABD-8CEE-8443F0D777AD}"/>
              </a:ext>
            </a:extLst>
          </p:cNvPr>
          <p:cNvGraphicFramePr>
            <a:graphicFrameLocks noGrp="1"/>
          </p:cNvGraphicFramePr>
          <p:nvPr>
            <p:extLst>
              <p:ext uri="{D42A27DB-BD31-4B8C-83A1-F6EECF244321}">
                <p14:modId xmlns:p14="http://schemas.microsoft.com/office/powerpoint/2010/main" val="596665984"/>
              </p:ext>
            </p:extLst>
          </p:nvPr>
        </p:nvGraphicFramePr>
        <p:xfrm>
          <a:off x="628650" y="2641477"/>
          <a:ext cx="7886700" cy="2584322"/>
        </p:xfrm>
        <a:graphic>
          <a:graphicData uri="http://schemas.openxmlformats.org/drawingml/2006/table">
            <a:tbl>
              <a:tblPr/>
              <a:tblGrid>
                <a:gridCol w="3943350">
                  <a:extLst>
                    <a:ext uri="{9D8B030D-6E8A-4147-A177-3AD203B41FA5}">
                      <a16:colId xmlns:a16="http://schemas.microsoft.com/office/drawing/2014/main" val="1645283712"/>
                    </a:ext>
                  </a:extLst>
                </a:gridCol>
                <a:gridCol w="3943350">
                  <a:extLst>
                    <a:ext uri="{9D8B030D-6E8A-4147-A177-3AD203B41FA5}">
                      <a16:colId xmlns:a16="http://schemas.microsoft.com/office/drawing/2014/main" val="1382833485"/>
                    </a:ext>
                  </a:extLst>
                </a:gridCol>
              </a:tblGrid>
              <a:tr h="331084">
                <a:tc>
                  <a:txBody>
                    <a:bodyPr/>
                    <a:lstStyle/>
                    <a:p>
                      <a:pPr algn="ctr"/>
                      <a:r>
                        <a:rPr lang="en-GB">
                          <a:effectLst/>
                        </a:rPr>
                        <a:t>Grade (scale:1-100)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effectLst/>
                        </a:rPr>
                        <a:t>Final Grade (scale: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0368361"/>
                  </a:ext>
                </a:extLst>
              </a:tr>
              <a:tr h="331084">
                <a:tc>
                  <a:txBody>
                    <a:bodyPr/>
                    <a:lstStyle/>
                    <a:p>
                      <a:pPr algn="ctr"/>
                      <a:r>
                        <a:rPr lang="en-GB" dirty="0">
                          <a:effectLst/>
                        </a:rPr>
                        <a:t>    &gt; 90 (not including 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1476187"/>
                  </a:ext>
                </a:extLst>
              </a:tr>
              <a:tr h="331084">
                <a:tc>
                  <a:txBody>
                    <a:bodyPr/>
                    <a:lstStyle/>
                    <a:p>
                      <a:pPr algn="ctr"/>
                      <a:r>
                        <a:rPr lang="en-GB" dirty="0">
                          <a:effectLst/>
                        </a:rPr>
                        <a:t>81 - 90 (not including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678262"/>
                  </a:ext>
                </a:extLst>
              </a:tr>
              <a:tr h="331084">
                <a:tc>
                  <a:txBody>
                    <a:bodyPr/>
                    <a:lstStyle/>
                    <a:p>
                      <a:pPr algn="ctr"/>
                      <a:r>
                        <a:rPr lang="en-US" dirty="0">
                          <a:effectLst/>
                        </a:rPr>
                        <a:t>71 - 80 (not including 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09796"/>
                  </a:ext>
                </a:extLst>
              </a:tr>
              <a:tr h="331084">
                <a:tc>
                  <a:txBody>
                    <a:bodyPr/>
                    <a:lstStyle/>
                    <a:p>
                      <a:pPr algn="ctr"/>
                      <a:r>
                        <a:rPr lang="en-US" dirty="0">
                          <a:effectLst/>
                        </a:rPr>
                        <a:t>61 - 70 (not including 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27546"/>
                  </a:ext>
                </a:extLst>
              </a:tr>
              <a:tr h="331084">
                <a:tc>
                  <a:txBody>
                    <a:bodyPr/>
                    <a:lstStyle/>
                    <a:p>
                      <a:pPr algn="ctr"/>
                      <a:r>
                        <a:rPr lang="en-US" dirty="0">
                          <a:effectLst/>
                        </a:rPr>
                        <a:t>51 - 60 (not including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292280"/>
                  </a:ext>
                </a:extLst>
              </a:tr>
              <a:tr h="389762">
                <a:tc>
                  <a:txBody>
                    <a:bodyPr/>
                    <a:lstStyle/>
                    <a:p>
                      <a:pPr algn="ctr"/>
                      <a:r>
                        <a:rPr lang="en-GB" dirty="0">
                          <a:effectLst/>
                        </a:rPr>
                        <a:t>&lt;=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effectLst/>
                        </a:rPr>
                        <a:t>Not pass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2141324"/>
                  </a:ext>
                </a:extLst>
              </a:tr>
            </a:tbl>
          </a:graphicData>
        </a:graphic>
      </p:graphicFrame>
      <p:sp>
        <p:nvSpPr>
          <p:cNvPr id="6" name="Date Placeholder 5">
            <a:extLst>
              <a:ext uri="{FF2B5EF4-FFF2-40B4-BE49-F238E27FC236}">
                <a16:creationId xmlns:a16="http://schemas.microsoft.com/office/drawing/2014/main" id="{84372D57-9966-4AC6-8440-5BE8B17B2D73}"/>
              </a:ext>
            </a:extLst>
          </p:cNvPr>
          <p:cNvSpPr>
            <a:spLocks noGrp="1"/>
          </p:cNvSpPr>
          <p:nvPr>
            <p:ph type="dt" sz="half" idx="10"/>
          </p:nvPr>
        </p:nvSpPr>
        <p:spPr/>
        <p:txBody>
          <a:bodyPr/>
          <a:lstStyle/>
          <a:p>
            <a:fld id="{D88C0298-9F28-4678-88A9-8126277A0188}" type="datetime11">
              <a:rPr lang="en-US" smtClean="0"/>
              <a:t>08:01:24</a:t>
            </a:fld>
            <a:endParaRPr lang="de-DE" dirty="0"/>
          </a:p>
        </p:txBody>
      </p:sp>
    </p:spTree>
    <p:extLst>
      <p:ext uri="{BB962C8B-B14F-4D97-AF65-F5344CB8AC3E}">
        <p14:creationId xmlns:p14="http://schemas.microsoft.com/office/powerpoint/2010/main" val="230659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C68039-24A8-4601-9412-7099363F08B9}" type="datetime11">
              <a:rPr lang="en-US" smtClean="0"/>
              <a:t>08:01:24</a:t>
            </a:fld>
            <a:endParaRPr lang="de-DE" dirty="0"/>
          </a:p>
        </p:txBody>
      </p:sp>
      <p:sp>
        <p:nvSpPr>
          <p:cNvPr id="10" name="Title 1"/>
          <p:cNvSpPr>
            <a:spLocks noGrp="1"/>
          </p:cNvSpPr>
          <p:nvPr>
            <p:ph type="title"/>
          </p:nvPr>
        </p:nvSpPr>
        <p:spPr>
          <a:xfrm>
            <a:off x="323528" y="340311"/>
            <a:ext cx="8568952" cy="866189"/>
          </a:xfrm>
          <a:prstGeom prst="rect">
            <a:avLst/>
          </a:prstGeom>
        </p:spPr>
        <p:txBody>
          <a:bodyPr>
            <a:noAutofit/>
          </a:bodyPr>
          <a:lstStyle/>
          <a:p>
            <a:r>
              <a:rPr lang="en-US" sz="3600" dirty="0">
                <a:solidFill>
                  <a:srgbClr val="92D050"/>
                </a:solidFill>
              </a:rPr>
              <a:t>Preparation </a:t>
            </a:r>
            <a:r>
              <a:rPr lang="en-US" sz="3600" b="1" dirty="0">
                <a:solidFill>
                  <a:srgbClr val="92D050"/>
                </a:solidFill>
              </a:rPr>
              <a:t>for Big Assignment</a:t>
            </a:r>
            <a:br>
              <a:rPr lang="en-US" sz="3600" b="1" dirty="0">
                <a:solidFill>
                  <a:srgbClr val="92D050"/>
                </a:solidFill>
              </a:rPr>
            </a:br>
            <a:endParaRPr lang="en-US" sz="3600" b="1" dirty="0">
              <a:solidFill>
                <a:srgbClr val="92D050"/>
              </a:solidFill>
            </a:endParaRPr>
          </a:p>
        </p:txBody>
      </p:sp>
      <p:sp>
        <p:nvSpPr>
          <p:cNvPr id="12" name="Rectangle 11"/>
          <p:cNvSpPr/>
          <p:nvPr/>
        </p:nvSpPr>
        <p:spPr>
          <a:xfrm>
            <a:off x="179512" y="913284"/>
            <a:ext cx="8858540" cy="2529923"/>
          </a:xfrm>
          <a:prstGeom prst="rect">
            <a:avLst/>
          </a:prstGeom>
        </p:spPr>
        <p:txBody>
          <a:bodyPr wrap="square">
            <a:spAutoFit/>
          </a:bodyPr>
          <a:lstStyle/>
          <a:p>
            <a:pPr marL="342900" lvl="0" indent="-342900">
              <a:spcBef>
                <a:spcPct val="20000"/>
              </a:spcBef>
              <a:buFont typeface="Arial" charset="0"/>
              <a:buChar char="•"/>
            </a:pPr>
            <a:endParaRPr lang="en-US" sz="2400" dirty="0">
              <a:solidFill>
                <a:prstClr val="black"/>
              </a:solidFill>
              <a:latin typeface="Times New Roman" panose="02020603050405020304" pitchFamily="18" charset="0"/>
              <a:cs typeface="Times New Roman" panose="02020603050405020304" pitchFamily="18" charset="0"/>
            </a:endParaRPr>
          </a:p>
          <a:p>
            <a:pPr marL="342900" lvl="0" indent="-342900">
              <a:spcBef>
                <a:spcPct val="20000"/>
              </a:spcBef>
              <a:buFont typeface="Arial" charset="0"/>
              <a:buChar char="•"/>
            </a:pPr>
            <a:r>
              <a:rPr lang="en-US" sz="2400" dirty="0">
                <a:solidFill>
                  <a:prstClr val="black"/>
                </a:solidFill>
                <a:latin typeface="Times New Roman" panose="02020603050405020304" pitchFamily="18" charset="0"/>
                <a:cs typeface="Times New Roman" panose="02020603050405020304" pitchFamily="18" charset="0"/>
              </a:rPr>
              <a:t>You will have </a:t>
            </a:r>
            <a:r>
              <a:rPr lang="en-US" sz="2400" b="1" dirty="0">
                <a:solidFill>
                  <a:prstClr val="black"/>
                </a:solidFill>
                <a:latin typeface="Times New Roman" panose="02020603050405020304" pitchFamily="18" charset="0"/>
                <a:cs typeface="Times New Roman" panose="02020603050405020304" pitchFamily="18" charset="0"/>
              </a:rPr>
              <a:t>one-month time </a:t>
            </a:r>
            <a:r>
              <a:rPr lang="en-US" sz="2400" dirty="0">
                <a:solidFill>
                  <a:prstClr val="black"/>
                </a:solidFill>
                <a:latin typeface="Times New Roman" panose="02020603050405020304" pitchFamily="18" charset="0"/>
                <a:cs typeface="Times New Roman" panose="02020603050405020304" pitchFamily="18" charset="0"/>
              </a:rPr>
              <a:t>to do the big assignment after the last lecture of the course.</a:t>
            </a:r>
          </a:p>
          <a:p>
            <a:pPr marL="342900" lvl="0" indent="-342900">
              <a:spcBef>
                <a:spcPct val="20000"/>
              </a:spcBef>
              <a:buFont typeface="Arial" charset="0"/>
              <a:buChar char="•"/>
            </a:pPr>
            <a:r>
              <a:rPr lang="en-US" sz="2400" dirty="0">
                <a:solidFill>
                  <a:prstClr val="black"/>
                </a:solidFill>
                <a:latin typeface="Times New Roman" panose="02020603050405020304" pitchFamily="18" charset="0"/>
                <a:cs typeface="Times New Roman" panose="02020603050405020304" pitchFamily="18" charset="0"/>
              </a:rPr>
              <a:t>Nonetheless, you could do some tasks of the assignment already after a few weeks of study.</a:t>
            </a:r>
          </a:p>
          <a:p>
            <a:pPr marL="342900" lvl="0" indent="-342900">
              <a:spcBef>
                <a:spcPct val="20000"/>
              </a:spcBef>
              <a:buFont typeface="Arial" charset="0"/>
              <a:buChar char="•"/>
            </a:pP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C44BA73-A4EA-4A52-8795-CB65595BFEF0}"/>
              </a:ext>
            </a:extLst>
          </p:cNvPr>
          <p:cNvPicPr>
            <a:picLocks noChangeAspect="1"/>
          </p:cNvPicPr>
          <p:nvPr/>
        </p:nvPicPr>
        <p:blipFill>
          <a:blip r:embed="rId3"/>
          <a:stretch>
            <a:fillRect/>
          </a:stretch>
        </p:blipFill>
        <p:spPr>
          <a:xfrm>
            <a:off x="5056956" y="2870377"/>
            <a:ext cx="3105894" cy="2329421"/>
          </a:xfrm>
          <a:prstGeom prst="rect">
            <a:avLst/>
          </a:prstGeom>
        </p:spPr>
      </p:pic>
      <p:sp>
        <p:nvSpPr>
          <p:cNvPr id="5" name="TextBox 4">
            <a:extLst>
              <a:ext uri="{FF2B5EF4-FFF2-40B4-BE49-F238E27FC236}">
                <a16:creationId xmlns:a16="http://schemas.microsoft.com/office/drawing/2014/main" id="{A4919512-756C-3D25-0427-7B3B65469BB0}"/>
              </a:ext>
            </a:extLst>
          </p:cNvPr>
          <p:cNvSpPr txBox="1"/>
          <p:nvPr/>
        </p:nvSpPr>
        <p:spPr>
          <a:xfrm>
            <a:off x="194470" y="3050124"/>
            <a:ext cx="4680520" cy="1274195"/>
          </a:xfrm>
          <a:prstGeom prst="rect">
            <a:avLst/>
          </a:prstGeom>
          <a:solidFill>
            <a:schemeClr val="bg1"/>
          </a:solidFill>
        </p:spPr>
        <p:txBody>
          <a:bodyPr wrap="square">
            <a:spAutoFit/>
          </a:bodyPr>
          <a:lstStyle/>
          <a:p>
            <a:pPr marL="342900" indent="-342900">
              <a:spcBef>
                <a:spcPct val="20000"/>
              </a:spcBef>
              <a:buFont typeface="Arial" charset="0"/>
              <a:buChar char="•"/>
            </a:pPr>
            <a:r>
              <a:rPr lang="en-US" sz="2400" dirty="0">
                <a:solidFill>
                  <a:prstClr val="black"/>
                </a:solidFill>
                <a:latin typeface="Times New Roman" panose="02020603050405020304" pitchFamily="18" charset="0"/>
                <a:cs typeface="Times New Roman" panose="02020603050405020304" pitchFamily="18" charset="0"/>
              </a:rPr>
              <a:t>Practice is very important! (like getting a driving license)</a:t>
            </a:r>
          </a:p>
          <a:p>
            <a:pPr lvl="1">
              <a:spcBef>
                <a:spcPct val="20000"/>
              </a:spcBef>
            </a:pPr>
            <a:endParaRPr 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89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Settings of the course</a:t>
            </a:r>
            <a:endParaRPr lang="en-US" dirty="0"/>
          </a:p>
        </p:txBody>
      </p:sp>
      <p:sp>
        <p:nvSpPr>
          <p:cNvPr id="3" name="Content Placeholder 2"/>
          <p:cNvSpPr>
            <a:spLocks noGrp="1"/>
          </p:cNvSpPr>
          <p:nvPr>
            <p:ph idx="1"/>
          </p:nvPr>
        </p:nvSpPr>
        <p:spPr>
          <a:xfrm>
            <a:off x="457200" y="1460500"/>
            <a:ext cx="8435280" cy="3644636"/>
          </a:xfrm>
        </p:spPr>
        <p:txBody>
          <a:bodyPr/>
          <a:lstStyle/>
          <a:p>
            <a:r>
              <a:rPr lang="en-US" b="0" dirty="0"/>
              <a:t>1. The course aims at helping </a:t>
            </a:r>
            <a:r>
              <a:rPr lang="en-US" b="0" dirty="0">
                <a:solidFill>
                  <a:srgbClr val="FF0000"/>
                </a:solidFill>
              </a:rPr>
              <a:t>beginners</a:t>
            </a:r>
            <a:r>
              <a:rPr lang="en-US" b="0" dirty="0"/>
              <a:t>.</a:t>
            </a:r>
          </a:p>
          <a:p>
            <a:r>
              <a:rPr lang="en-US" b="0" dirty="0"/>
              <a:t>2. Students </a:t>
            </a:r>
            <a:r>
              <a:rPr lang="en-US" b="0" dirty="0">
                <a:solidFill>
                  <a:srgbClr val="FF0000"/>
                </a:solidFill>
              </a:rPr>
              <a:t>without</a:t>
            </a:r>
            <a:r>
              <a:rPr lang="en-US" b="0" dirty="0"/>
              <a:t> programming background can attend the course.</a:t>
            </a:r>
          </a:p>
        </p:txBody>
      </p:sp>
      <p:sp>
        <p:nvSpPr>
          <p:cNvPr id="4" name="Date Placeholder 3"/>
          <p:cNvSpPr>
            <a:spLocks noGrp="1"/>
          </p:cNvSpPr>
          <p:nvPr>
            <p:ph type="dt" sz="half" idx="10"/>
          </p:nvPr>
        </p:nvSpPr>
        <p:spPr/>
        <p:txBody>
          <a:bodyPr/>
          <a:lstStyle/>
          <a:p>
            <a:fld id="{370AF844-C2DE-4D45-8D88-C7115DD5379A}" type="datetime11">
              <a:rPr lang="en-US" smtClean="0"/>
              <a:t>08:01:24</a:t>
            </a:fld>
            <a:endParaRPr lang="de-DE" dirty="0"/>
          </a:p>
        </p:txBody>
      </p:sp>
      <p:pic>
        <p:nvPicPr>
          <p:cNvPr id="6" name="Picture 5">
            <a:extLst>
              <a:ext uri="{FF2B5EF4-FFF2-40B4-BE49-F238E27FC236}">
                <a16:creationId xmlns:a16="http://schemas.microsoft.com/office/drawing/2014/main" id="{4C6A41A1-F67C-4B43-9EA8-3CD36B8B0CC8}"/>
              </a:ext>
            </a:extLst>
          </p:cNvPr>
          <p:cNvPicPr>
            <a:picLocks noChangeAspect="1"/>
          </p:cNvPicPr>
          <p:nvPr/>
        </p:nvPicPr>
        <p:blipFill>
          <a:blip r:embed="rId3"/>
          <a:stretch>
            <a:fillRect/>
          </a:stretch>
        </p:blipFill>
        <p:spPr>
          <a:xfrm>
            <a:off x="251520" y="3269463"/>
            <a:ext cx="4248472" cy="1286719"/>
          </a:xfrm>
          <a:prstGeom prst="rect">
            <a:avLst/>
          </a:prstGeom>
          <a:ln>
            <a:solidFill>
              <a:schemeClr val="accent1"/>
            </a:solidFill>
          </a:ln>
        </p:spPr>
      </p:pic>
      <p:pic>
        <p:nvPicPr>
          <p:cNvPr id="9" name="Picture 8">
            <a:extLst>
              <a:ext uri="{FF2B5EF4-FFF2-40B4-BE49-F238E27FC236}">
                <a16:creationId xmlns:a16="http://schemas.microsoft.com/office/drawing/2014/main" id="{D087A69B-4B87-492D-B4A4-61873514AB0F}"/>
              </a:ext>
            </a:extLst>
          </p:cNvPr>
          <p:cNvPicPr>
            <a:picLocks noChangeAspect="1"/>
          </p:cNvPicPr>
          <p:nvPr/>
        </p:nvPicPr>
        <p:blipFill>
          <a:blip r:embed="rId4"/>
          <a:stretch>
            <a:fillRect/>
          </a:stretch>
        </p:blipFill>
        <p:spPr>
          <a:xfrm>
            <a:off x="4705672" y="3269463"/>
            <a:ext cx="4176464" cy="1591251"/>
          </a:xfrm>
          <a:prstGeom prst="rect">
            <a:avLst/>
          </a:prstGeom>
          <a:ln>
            <a:solidFill>
              <a:schemeClr val="accent1"/>
            </a:solidFill>
          </a:ln>
        </p:spPr>
      </p:pic>
    </p:spTree>
    <p:extLst>
      <p:ext uri="{BB962C8B-B14F-4D97-AF65-F5344CB8AC3E}">
        <p14:creationId xmlns:p14="http://schemas.microsoft.com/office/powerpoint/2010/main" val="183411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2BDF3F-20B9-3447-99AF-FB2A0D892D77}"/>
              </a:ext>
            </a:extLst>
          </p:cNvPr>
          <p:cNvSpPr>
            <a:spLocks noGrp="1"/>
          </p:cNvSpPr>
          <p:nvPr>
            <p:ph type="dt" sz="half" idx="10"/>
          </p:nvPr>
        </p:nvSpPr>
        <p:spPr/>
        <p:txBody>
          <a:bodyPr/>
          <a:lstStyle/>
          <a:p>
            <a:fld id="{505134B8-B97C-4A1B-908F-39A55B1137A7}" type="datetime11">
              <a:rPr lang="en-US" smtClean="0"/>
              <a:t>08:01:24</a:t>
            </a:fld>
            <a:endParaRPr lang="de-DE" dirty="0"/>
          </a:p>
        </p:txBody>
      </p:sp>
      <p:pic>
        <p:nvPicPr>
          <p:cNvPr id="1026" name="Picture 2">
            <a:extLst>
              <a:ext uri="{FF2B5EF4-FFF2-40B4-BE49-F238E27FC236}">
                <a16:creationId xmlns:a16="http://schemas.microsoft.com/office/drawing/2014/main" id="{243B536C-3AE9-8D4C-9E2E-6384E2B022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503" y="1201316"/>
            <a:ext cx="4472497"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1D77977-02F2-4D4B-9C0F-202BE726CC6D}"/>
              </a:ext>
            </a:extLst>
          </p:cNvPr>
          <p:cNvSpPr/>
          <p:nvPr/>
        </p:nvSpPr>
        <p:spPr>
          <a:xfrm>
            <a:off x="323528" y="5129313"/>
            <a:ext cx="7200800" cy="369332"/>
          </a:xfrm>
          <a:prstGeom prst="rect">
            <a:avLst/>
          </a:prstGeom>
        </p:spPr>
        <p:txBody>
          <a:bodyPr wrap="square">
            <a:spAutoFit/>
          </a:bodyPr>
          <a:lstStyle/>
          <a:p>
            <a:r>
              <a:rPr lang="en-GB" sz="900" dirty="0">
                <a:hlinkClick r:id="rId3"/>
              </a:rPr>
              <a:t>https://www.howtoexcel.org/tutorials/worksheet-area/</a:t>
            </a:r>
            <a:endParaRPr lang="en-GB" sz="900" dirty="0"/>
          </a:p>
          <a:p>
            <a:r>
              <a:rPr lang="en-GB" sz="900" dirty="0"/>
              <a:t>https://</a:t>
            </a:r>
            <a:r>
              <a:rPr lang="en-GB" sz="900" dirty="0" err="1"/>
              <a:t>www.ni.com</a:t>
            </a:r>
            <a:r>
              <a:rPr lang="en-GB" sz="900" dirty="0"/>
              <a:t>/fi-fi/innovations/white-papers/10/moving-beyond-microsoft-excel-for-measurement-data-analysis-and-.html</a:t>
            </a:r>
          </a:p>
        </p:txBody>
      </p:sp>
      <p:pic>
        <p:nvPicPr>
          <p:cNvPr id="7" name="Picture 2" descr="http://upload.wikimedia.org/wikipedia/commons/6/61/Book-icon-orange.png">
            <a:extLst>
              <a:ext uri="{FF2B5EF4-FFF2-40B4-BE49-F238E27FC236}">
                <a16:creationId xmlns:a16="http://schemas.microsoft.com/office/drawing/2014/main" id="{1E351F57-947C-1042-BDAD-B00A5C0A9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837" y="191329"/>
            <a:ext cx="589121" cy="589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ving Beyond Microsoft Excel for Measurement Data Analysis and Reporting -  NI">
            <a:extLst>
              <a:ext uri="{FF2B5EF4-FFF2-40B4-BE49-F238E27FC236}">
                <a16:creationId xmlns:a16="http://schemas.microsoft.com/office/drawing/2014/main" id="{63235A14-E178-5C41-8452-6F7FA2108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898" y="935625"/>
            <a:ext cx="4425598" cy="372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6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065412"/>
            <a:ext cx="6408712" cy="565105"/>
          </a:xfrm>
        </p:spPr>
        <p:txBody>
          <a:bodyPr/>
          <a:lstStyle/>
          <a:p>
            <a:r>
              <a:rPr lang="en-US" sz="2800" dirty="0">
                <a:solidFill>
                  <a:srgbClr val="92D050"/>
                </a:solidFill>
              </a:rPr>
              <a:t>Online Materials for Learning MySQL</a:t>
            </a:r>
          </a:p>
        </p:txBody>
      </p:sp>
      <p:sp>
        <p:nvSpPr>
          <p:cNvPr id="3" name="Content Placeholder 2"/>
          <p:cNvSpPr>
            <a:spLocks noGrp="1"/>
          </p:cNvSpPr>
          <p:nvPr>
            <p:ph idx="1"/>
          </p:nvPr>
        </p:nvSpPr>
        <p:spPr>
          <a:xfrm>
            <a:off x="457200" y="2713484"/>
            <a:ext cx="8507288" cy="2391652"/>
          </a:xfrm>
        </p:spPr>
        <p:txBody>
          <a:bodyPr/>
          <a:lstStyle/>
          <a:p>
            <a:r>
              <a:rPr lang="en-US" sz="1800" b="1" dirty="0"/>
              <a:t>MySQL 8.0 Reference Manual</a:t>
            </a:r>
          </a:p>
          <a:p>
            <a:pPr marL="114300" indent="0">
              <a:buNone/>
            </a:pPr>
            <a:r>
              <a:rPr lang="en-US" sz="1800" dirty="0"/>
              <a:t>	</a:t>
            </a:r>
            <a:r>
              <a:rPr lang="en-US" sz="1800" dirty="0">
                <a:solidFill>
                  <a:schemeClr val="tx1"/>
                </a:solidFill>
                <a:hlinkClick r:id="rId3"/>
              </a:rPr>
              <a:t>http://dev.mysql.com/doc/refman/8.0/en/index.html</a:t>
            </a:r>
            <a:endParaRPr lang="en-US" sz="1800" dirty="0">
              <a:solidFill>
                <a:schemeClr val="tx1"/>
              </a:solidFill>
            </a:endParaRPr>
          </a:p>
          <a:p>
            <a:pPr marL="114300" indent="0">
              <a:buNone/>
            </a:pPr>
            <a:endParaRPr lang="en-US" sz="1800" dirty="0">
              <a:solidFill>
                <a:schemeClr val="tx1"/>
              </a:solidFill>
            </a:endParaRPr>
          </a:p>
          <a:p>
            <a:r>
              <a:rPr lang="en-US" sz="1800" b="1" dirty="0"/>
              <a:t>Inquiry on how to use MySQL</a:t>
            </a:r>
          </a:p>
          <a:p>
            <a:pPr marL="114300" indent="0">
              <a:buNone/>
            </a:pPr>
            <a:r>
              <a:rPr lang="en-US" sz="1800" dirty="0">
                <a:solidFill>
                  <a:schemeClr val="tx1"/>
                </a:solidFill>
              </a:rPr>
              <a:t>	</a:t>
            </a:r>
            <a:r>
              <a:rPr lang="en-US" sz="1800" dirty="0">
                <a:solidFill>
                  <a:schemeClr val="tx1"/>
                </a:solidFill>
                <a:hlinkClick r:id="rId4"/>
              </a:rPr>
              <a:t>http://stackoverflow.com/</a:t>
            </a:r>
            <a:endParaRPr lang="en-US" sz="1800" dirty="0">
              <a:solidFill>
                <a:schemeClr val="tx1"/>
              </a:solidFill>
            </a:endParaRPr>
          </a:p>
          <a:p>
            <a:pPr marL="114300" indent="0">
              <a:buNone/>
            </a:pPr>
            <a:endParaRPr lang="en-US" sz="1800" dirty="0">
              <a:solidFill>
                <a:schemeClr val="tx1"/>
              </a:solidFill>
            </a:endParaRPr>
          </a:p>
          <a:p>
            <a:r>
              <a:rPr lang="en-US" sz="1800" b="1" dirty="0"/>
              <a:t>Google is always a friend!</a:t>
            </a:r>
          </a:p>
        </p:txBody>
      </p:sp>
      <p:sp>
        <p:nvSpPr>
          <p:cNvPr id="5" name="Title 1">
            <a:extLst>
              <a:ext uri="{FF2B5EF4-FFF2-40B4-BE49-F238E27FC236}">
                <a16:creationId xmlns:a16="http://schemas.microsoft.com/office/drawing/2014/main" id="{2146B38D-0472-4BAB-9855-E4226153F856}"/>
              </a:ext>
            </a:extLst>
          </p:cNvPr>
          <p:cNvSpPr txBox="1">
            <a:spLocks/>
          </p:cNvSpPr>
          <p:nvPr/>
        </p:nvSpPr>
        <p:spPr>
          <a:xfrm>
            <a:off x="179512" y="448679"/>
            <a:ext cx="3096344" cy="554901"/>
          </a:xfrm>
          <a:prstGeom prst="rect">
            <a:avLst/>
          </a:prstGeom>
        </p:spPr>
        <p:txBody>
          <a:bodyPr/>
          <a:lstStyle>
            <a:lvl1pPr algn="ctr" defTabSz="457200" rtl="0" eaLnBrk="1" fontAlgn="base" hangingPunct="1">
              <a:spcBef>
                <a:spcPct val="0"/>
              </a:spcBef>
              <a:spcAft>
                <a:spcPct val="0"/>
              </a:spcAft>
              <a:defRPr sz="4400" b="1" kern="1200" cap="none" baseline="0">
                <a:solidFill>
                  <a:srgbClr val="0070C0"/>
                </a:solidFill>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r>
              <a:rPr lang="en-US" sz="3200" dirty="0">
                <a:solidFill>
                  <a:srgbClr val="92D050"/>
                </a:solidFill>
              </a:rPr>
              <a:t>Course book</a:t>
            </a:r>
          </a:p>
        </p:txBody>
      </p:sp>
      <p:sp>
        <p:nvSpPr>
          <p:cNvPr id="6" name="Content Placeholder 2">
            <a:extLst>
              <a:ext uri="{FF2B5EF4-FFF2-40B4-BE49-F238E27FC236}">
                <a16:creationId xmlns:a16="http://schemas.microsoft.com/office/drawing/2014/main" id="{68081587-F43E-49B3-8B6A-0A5A994DE75A}"/>
              </a:ext>
            </a:extLst>
          </p:cNvPr>
          <p:cNvSpPr txBox="1">
            <a:spLocks/>
          </p:cNvSpPr>
          <p:nvPr/>
        </p:nvSpPr>
        <p:spPr>
          <a:xfrm>
            <a:off x="457200" y="1045064"/>
            <a:ext cx="8229600" cy="102350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Pratt, P.J. and Last, M.Z. (2005). A guide to MySQL, Thomson.</a:t>
            </a:r>
          </a:p>
        </p:txBody>
      </p:sp>
      <p:sp>
        <p:nvSpPr>
          <p:cNvPr id="7" name="Date Placeholder 6">
            <a:extLst>
              <a:ext uri="{FF2B5EF4-FFF2-40B4-BE49-F238E27FC236}">
                <a16:creationId xmlns:a16="http://schemas.microsoft.com/office/drawing/2014/main" id="{EF9881D9-5E20-4305-A9A6-38258B3FB8B6}"/>
              </a:ext>
            </a:extLst>
          </p:cNvPr>
          <p:cNvSpPr>
            <a:spLocks noGrp="1"/>
          </p:cNvSpPr>
          <p:nvPr>
            <p:ph type="dt" sz="half" idx="10"/>
          </p:nvPr>
        </p:nvSpPr>
        <p:spPr/>
        <p:txBody>
          <a:bodyPr/>
          <a:lstStyle/>
          <a:p>
            <a:fld id="{28F7E099-100E-4AF0-919E-ADAE8BE63AE1}" type="datetime11">
              <a:rPr lang="en-US" smtClean="0"/>
              <a:t>08:01:24</a:t>
            </a:fld>
            <a:endParaRPr lang="de-DE" dirty="0"/>
          </a:p>
        </p:txBody>
      </p:sp>
    </p:spTree>
    <p:extLst>
      <p:ext uri="{BB962C8B-B14F-4D97-AF65-F5344CB8AC3E}">
        <p14:creationId xmlns:p14="http://schemas.microsoft.com/office/powerpoint/2010/main" val="287788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AA4B3D-3FAF-4781-846A-8CF9490AECC8}"/>
              </a:ext>
            </a:extLst>
          </p:cNvPr>
          <p:cNvSpPr txBox="1">
            <a:spLocks/>
          </p:cNvSpPr>
          <p:nvPr/>
        </p:nvSpPr>
        <p:spPr>
          <a:xfrm>
            <a:off x="468313" y="1657740"/>
            <a:ext cx="3319477" cy="2694083"/>
          </a:xfrm>
          <a:prstGeom prst="rect">
            <a:avLst/>
          </a:prstGeom>
        </p:spPr>
        <p:txBody>
          <a:bodyPr lIns="0" tIns="0" rIns="0" bIns="0" anchor="t">
            <a:normAutofit/>
          </a:bodyPr>
          <a:lstStyle>
            <a:lvl1pPr algn="ctr" defTabSz="457200" rtl="0" eaLnBrk="1" fontAlgn="base" hangingPunct="1">
              <a:spcBef>
                <a:spcPct val="0"/>
              </a:spcBef>
              <a:spcAft>
                <a:spcPct val="0"/>
              </a:spcAft>
              <a:defRPr sz="4400" b="1" kern="1200" cap="none" baseline="0">
                <a:solidFill>
                  <a:srgbClr val="0070C0"/>
                </a:solidFill>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l">
              <a:lnSpc>
                <a:spcPct val="80000"/>
              </a:lnSpc>
              <a:spcAft>
                <a:spcPts val="600"/>
              </a:spcAft>
            </a:pPr>
            <a:r>
              <a:rPr lang="en-US" sz="5400" b="1" kern="1200" spc="-200" dirty="0">
                <a:solidFill>
                  <a:schemeClr val="tx2"/>
                </a:solidFill>
                <a:latin typeface="+mj-lt"/>
                <a:ea typeface="ＭＳ Ｐゴシック" charset="0"/>
                <a:cs typeface="MS PGothic" pitchFamily="34" charset="-128"/>
              </a:rPr>
              <a:t>Section 2. MySQL &amp; Jobs</a:t>
            </a:r>
          </a:p>
        </p:txBody>
      </p:sp>
      <p:sp>
        <p:nvSpPr>
          <p:cNvPr id="13" name="Subtitle 2">
            <a:extLst>
              <a:ext uri="{FF2B5EF4-FFF2-40B4-BE49-F238E27FC236}">
                <a16:creationId xmlns:a16="http://schemas.microsoft.com/office/drawing/2014/main" id="{C6B94538-CFD3-4512-8987-6D1759DEEF2D}"/>
              </a:ext>
            </a:extLst>
          </p:cNvPr>
          <p:cNvSpPr>
            <a:spLocks noGrp="1"/>
          </p:cNvSpPr>
          <p:nvPr>
            <p:ph type="subTitle" idx="1"/>
          </p:nvPr>
        </p:nvSpPr>
        <p:spPr>
          <a:xfrm>
            <a:off x="468313" y="4531740"/>
            <a:ext cx="3319477" cy="486000"/>
          </a:xfrm>
        </p:spPr>
        <p:txBody>
          <a:bodyPr/>
          <a:lstStyle/>
          <a:p>
            <a:endParaRPr lang="en-US"/>
          </a:p>
        </p:txBody>
      </p:sp>
      <p:pic>
        <p:nvPicPr>
          <p:cNvPr id="8" name="Content Placeholder 7" descr="A picture containing text, person, table, indoor&#10;&#10;Description automatically generated">
            <a:extLst>
              <a:ext uri="{FF2B5EF4-FFF2-40B4-BE49-F238E27FC236}">
                <a16:creationId xmlns:a16="http://schemas.microsoft.com/office/drawing/2014/main" id="{CC58EDD5-E803-4793-8328-CBF1BE91D612}"/>
              </a:ext>
            </a:extLst>
          </p:cNvPr>
          <p:cNvPicPr>
            <a:picLocks noGrp="1" noChangeAspect="1"/>
          </p:cNvPicPr>
          <p:nvPr>
            <p:ph type="pic" sz="quarter" idx="10"/>
          </p:nvPr>
        </p:nvPicPr>
        <p:blipFill rotWithShape="1">
          <a:blip r:embed="rId3"/>
          <a:srcRect l="11823" r="31108"/>
          <a:stretch/>
        </p:blipFill>
        <p:spPr>
          <a:xfrm>
            <a:off x="4349262" y="150000"/>
            <a:ext cx="4629692" cy="5415000"/>
          </a:xfrm>
          <a:prstGeom prst="rect">
            <a:avLst/>
          </a:prstGeom>
          <a:noFill/>
        </p:spPr>
      </p:pic>
      <p:sp>
        <p:nvSpPr>
          <p:cNvPr id="4" name="Date Placeholder 3" hidden="1">
            <a:extLst>
              <a:ext uri="{FF2B5EF4-FFF2-40B4-BE49-F238E27FC236}">
                <a16:creationId xmlns:a16="http://schemas.microsoft.com/office/drawing/2014/main" id="{481C69F2-7BA2-4322-88F5-3A0B019AFFC5}"/>
              </a:ext>
            </a:extLst>
          </p:cNvPr>
          <p:cNvSpPr>
            <a:spLocks noGrp="1"/>
          </p:cNvSpPr>
          <p:nvPr>
            <p:ph type="dt" sz="half" idx="4294967295"/>
          </p:nvPr>
        </p:nvSpPr>
        <p:spPr>
          <a:xfrm>
            <a:off x="5056956" y="5150032"/>
            <a:ext cx="3619500" cy="154782"/>
          </a:xfrm>
        </p:spPr>
        <p:txBody>
          <a:bodyPr/>
          <a:lstStyle/>
          <a:p>
            <a:pPr>
              <a:spcAft>
                <a:spcPts val="600"/>
              </a:spcAft>
            </a:pPr>
            <a:fld id="{FC316819-8110-4FC3-827D-EC5CC0C3E9B5}" type="datetime11">
              <a:rPr lang="en-US" smtClean="0"/>
              <a:t>08:01:24</a:t>
            </a:fld>
            <a:endParaRPr lang="de-DE"/>
          </a:p>
        </p:txBody>
      </p:sp>
      <p:sp>
        <p:nvSpPr>
          <p:cNvPr id="11" name="TextBox 10">
            <a:extLst>
              <a:ext uri="{FF2B5EF4-FFF2-40B4-BE49-F238E27FC236}">
                <a16:creationId xmlns:a16="http://schemas.microsoft.com/office/drawing/2014/main" id="{32AF6971-31BB-4417-BA6C-D15F7E5455D3}"/>
              </a:ext>
            </a:extLst>
          </p:cNvPr>
          <p:cNvSpPr txBox="1"/>
          <p:nvPr/>
        </p:nvSpPr>
        <p:spPr>
          <a:xfrm>
            <a:off x="5292080" y="5519039"/>
            <a:ext cx="3319477" cy="200055"/>
          </a:xfrm>
          <a:prstGeom prst="rect">
            <a:avLst/>
          </a:prstGeom>
          <a:noFill/>
        </p:spPr>
        <p:txBody>
          <a:bodyPr wrap="square">
            <a:spAutoFit/>
          </a:bodyPr>
          <a:lstStyle/>
          <a:p>
            <a:r>
              <a:rPr lang="en-US" sz="700" dirty="0"/>
              <a:t>https://www.pexels.com/photo/photo-of-people-near-wooden-table-3184418/</a:t>
            </a:r>
          </a:p>
        </p:txBody>
      </p:sp>
    </p:spTree>
    <p:extLst>
      <p:ext uri="{BB962C8B-B14F-4D97-AF65-F5344CB8AC3E}">
        <p14:creationId xmlns:p14="http://schemas.microsoft.com/office/powerpoint/2010/main" val="18548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40311"/>
            <a:ext cx="8568952" cy="866189"/>
          </a:xfrm>
        </p:spPr>
        <p:txBody>
          <a:bodyPr/>
          <a:lstStyle/>
          <a:p>
            <a:r>
              <a:rPr lang="en-US" sz="4000" dirty="0">
                <a:solidFill>
                  <a:srgbClr val="92D050"/>
                </a:solidFill>
              </a:rPr>
              <a:t>Database as a useful skill (salary)</a:t>
            </a:r>
            <a:endParaRPr lang="fi-FI"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16015" y="1076757"/>
            <a:ext cx="4176927" cy="4357802"/>
          </a:xfrm>
          <a:ln>
            <a:solidFill>
              <a:schemeClr val="tx1"/>
            </a:solidFill>
          </a:ln>
        </p:spPr>
      </p:pic>
      <p:sp>
        <p:nvSpPr>
          <p:cNvPr id="4" name="Date Placeholder 3"/>
          <p:cNvSpPr>
            <a:spLocks noGrp="1"/>
          </p:cNvSpPr>
          <p:nvPr>
            <p:ph type="dt" sz="half" idx="10"/>
          </p:nvPr>
        </p:nvSpPr>
        <p:spPr/>
        <p:txBody>
          <a:bodyPr/>
          <a:lstStyle/>
          <a:p>
            <a:fld id="{2F4B41F0-6161-4677-BC9C-54966DC0031C}" type="datetime11">
              <a:rPr lang="en-US" smtClean="0"/>
              <a:t>08:01:24</a:t>
            </a:fld>
            <a:endParaRPr lang="de-DE"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12202"/>
          <a:stretch/>
        </p:blipFill>
        <p:spPr>
          <a:xfrm>
            <a:off x="394239" y="1076756"/>
            <a:ext cx="4176464" cy="4357802"/>
          </a:xfrm>
          <a:prstGeom prst="rect">
            <a:avLst/>
          </a:prstGeom>
          <a:ln>
            <a:solidFill>
              <a:schemeClr val="tx1"/>
            </a:solidFill>
          </a:ln>
        </p:spPr>
      </p:pic>
      <p:sp>
        <p:nvSpPr>
          <p:cNvPr id="8" name="Rectangle 7"/>
          <p:cNvSpPr/>
          <p:nvPr/>
        </p:nvSpPr>
        <p:spPr>
          <a:xfrm>
            <a:off x="5759624" y="5440645"/>
            <a:ext cx="3384376" cy="307777"/>
          </a:xfrm>
          <a:prstGeom prst="rect">
            <a:avLst/>
          </a:prstGeom>
        </p:spPr>
        <p:txBody>
          <a:bodyPr wrap="square">
            <a:spAutoFit/>
          </a:bodyPr>
          <a:lstStyle/>
          <a:p>
            <a:r>
              <a:rPr lang="en-US" sz="1400" i="1" dirty="0"/>
              <a:t>Information retrieved on August 7, 2019</a:t>
            </a:r>
            <a:endParaRPr lang="fi-FI" sz="1400" i="1" dirty="0"/>
          </a:p>
        </p:txBody>
      </p:sp>
      <p:sp>
        <p:nvSpPr>
          <p:cNvPr id="3" name="Rounded Rectangle 2"/>
          <p:cNvSpPr/>
          <p:nvPr/>
        </p:nvSpPr>
        <p:spPr>
          <a:xfrm>
            <a:off x="248927" y="3361556"/>
            <a:ext cx="1440160" cy="2232248"/>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
        <p:nvSpPr>
          <p:cNvPr id="9" name="Rounded Rectangle 8"/>
          <p:cNvSpPr/>
          <p:nvPr/>
        </p:nvSpPr>
        <p:spPr>
          <a:xfrm>
            <a:off x="4570703" y="3281933"/>
            <a:ext cx="1440160" cy="2232248"/>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Tree>
    <p:extLst>
      <p:ext uri="{BB962C8B-B14F-4D97-AF65-F5344CB8AC3E}">
        <p14:creationId xmlns:p14="http://schemas.microsoft.com/office/powerpoint/2010/main" val="1372463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a:solidFill>
                  <a:srgbClr val="000000"/>
                </a:solidFill>
                <a:latin typeface="Times New Roman" panose="02020603050405020304" pitchFamily="18" charset="0"/>
                <a:cs typeface="Times New Roman" panose="02020603050405020304" pitchFamily="18" charset="0"/>
              </a:rPr>
              <a:t>MySQL for Data Analytics </a:t>
            </a:r>
            <a:br>
              <a:rPr lang="en-US" sz="5400" dirty="0">
                <a:solidFill>
                  <a:srgbClr val="000000"/>
                </a:solidFill>
                <a:latin typeface="Times New Roman" panose="02020603050405020304" pitchFamily="18" charset="0"/>
                <a:cs typeface="Times New Roman" panose="02020603050405020304" pitchFamily="18" charset="0"/>
              </a:rPr>
            </a:br>
            <a:br>
              <a:rPr lang="en-US" sz="5400" dirty="0">
                <a:solidFill>
                  <a:srgbClr val="000000"/>
                </a:solidFill>
                <a:latin typeface="Times New Roman" panose="02020603050405020304" pitchFamily="18" charset="0"/>
                <a:cs typeface="Times New Roman" panose="02020603050405020304" pitchFamily="18" charset="0"/>
              </a:rPr>
            </a:br>
            <a:endParaRPr lang="fi-FI" sz="5400" b="0" dirty="0">
              <a:solidFill>
                <a:srgbClr val="000000"/>
              </a:solidFill>
            </a:endParaRPr>
          </a:p>
        </p:txBody>
      </p:sp>
      <p:sp>
        <p:nvSpPr>
          <p:cNvPr id="3" name="Subtitle 2"/>
          <p:cNvSpPr>
            <a:spLocks noGrp="1"/>
          </p:cNvSpPr>
          <p:nvPr>
            <p:ph type="subTitle" idx="1"/>
          </p:nvPr>
        </p:nvSpPr>
        <p:spPr/>
        <p:txBody>
          <a:bodyPr/>
          <a:lstStyle/>
          <a:p>
            <a:r>
              <a:rPr lang="en-US" b="1" dirty="0">
                <a:latin typeface="Times New Roman" panose="02020603050405020304" pitchFamily="18" charset="0"/>
                <a:cs typeface="Times New Roman" panose="02020603050405020304" pitchFamily="18" charset="0"/>
              </a:rPr>
              <a:t>Lecturer: Yong Liu</a:t>
            </a:r>
          </a:p>
          <a:p>
            <a:r>
              <a:rPr lang="en-US" b="1" dirty="0">
                <a:latin typeface="Times New Roman" panose="02020603050405020304" pitchFamily="18" charset="0"/>
                <a:cs typeface="Times New Roman" panose="02020603050405020304" pitchFamily="18" charset="0"/>
              </a:rPr>
              <a:t>Contact me at: Yong.liu@aalto.fi</a:t>
            </a:r>
          </a:p>
          <a:p>
            <a:endParaRPr lang="fi-FI" dirty="0"/>
          </a:p>
        </p:txBody>
      </p:sp>
    </p:spTree>
    <p:extLst>
      <p:ext uri="{BB962C8B-B14F-4D97-AF65-F5344CB8AC3E}">
        <p14:creationId xmlns:p14="http://schemas.microsoft.com/office/powerpoint/2010/main" val="287577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5AF519-EF5C-48DC-A6E8-BEAE2DC4A677}"/>
              </a:ext>
            </a:extLst>
          </p:cNvPr>
          <p:cNvPicPr>
            <a:picLocks noChangeAspect="1"/>
          </p:cNvPicPr>
          <p:nvPr/>
        </p:nvPicPr>
        <p:blipFill>
          <a:blip r:embed="rId3"/>
          <a:stretch>
            <a:fillRect/>
          </a:stretch>
        </p:blipFill>
        <p:spPr>
          <a:xfrm>
            <a:off x="286103" y="2874949"/>
            <a:ext cx="5679660" cy="1953580"/>
          </a:xfrm>
          <a:prstGeom prst="rect">
            <a:avLst/>
          </a:prstGeom>
          <a:ln>
            <a:solidFill>
              <a:schemeClr val="tx2"/>
            </a:solidFill>
          </a:ln>
        </p:spPr>
      </p:pic>
      <p:pic>
        <p:nvPicPr>
          <p:cNvPr id="3" name="Picture 2">
            <a:extLst>
              <a:ext uri="{FF2B5EF4-FFF2-40B4-BE49-F238E27FC236}">
                <a16:creationId xmlns:a16="http://schemas.microsoft.com/office/drawing/2014/main" id="{82BD210D-4213-414F-BD04-1AD4855B32A1}"/>
              </a:ext>
            </a:extLst>
          </p:cNvPr>
          <p:cNvPicPr>
            <a:picLocks noChangeAspect="1"/>
          </p:cNvPicPr>
          <p:nvPr/>
        </p:nvPicPr>
        <p:blipFill>
          <a:blip r:embed="rId4"/>
          <a:stretch>
            <a:fillRect/>
          </a:stretch>
        </p:blipFill>
        <p:spPr>
          <a:xfrm>
            <a:off x="300763" y="98895"/>
            <a:ext cx="5679660" cy="2557406"/>
          </a:xfrm>
          <a:prstGeom prst="rect">
            <a:avLst/>
          </a:prstGeom>
          <a:ln>
            <a:solidFill>
              <a:schemeClr val="tx2"/>
            </a:solidFill>
          </a:ln>
        </p:spPr>
      </p:pic>
      <p:sp>
        <p:nvSpPr>
          <p:cNvPr id="4" name="Date Placeholder 3">
            <a:extLst>
              <a:ext uri="{FF2B5EF4-FFF2-40B4-BE49-F238E27FC236}">
                <a16:creationId xmlns:a16="http://schemas.microsoft.com/office/drawing/2014/main" id="{8E19EA38-C763-4387-97D4-E7D76F385220}"/>
              </a:ext>
            </a:extLst>
          </p:cNvPr>
          <p:cNvSpPr>
            <a:spLocks noGrp="1"/>
          </p:cNvSpPr>
          <p:nvPr>
            <p:ph type="dt" sz="half" idx="10"/>
          </p:nvPr>
        </p:nvSpPr>
        <p:spPr/>
        <p:txBody>
          <a:bodyPr/>
          <a:lstStyle/>
          <a:p>
            <a:fld id="{1F112AA3-83FA-4CBC-84A7-B81D361B49C9}" type="datetime11">
              <a:rPr lang="en-US" smtClean="0"/>
              <a:t>08:01:23</a:t>
            </a:fld>
            <a:endParaRPr lang="de-DE" dirty="0"/>
          </a:p>
        </p:txBody>
      </p:sp>
      <p:sp>
        <p:nvSpPr>
          <p:cNvPr id="10" name="Rounded Rectangle 8">
            <a:extLst>
              <a:ext uri="{FF2B5EF4-FFF2-40B4-BE49-F238E27FC236}">
                <a16:creationId xmlns:a16="http://schemas.microsoft.com/office/drawing/2014/main" id="{EBCF53DD-72E9-475D-B111-5AA43514F6F6}"/>
              </a:ext>
            </a:extLst>
          </p:cNvPr>
          <p:cNvSpPr/>
          <p:nvPr/>
        </p:nvSpPr>
        <p:spPr>
          <a:xfrm>
            <a:off x="2339752" y="1764376"/>
            <a:ext cx="936104" cy="364149"/>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
        <p:nvSpPr>
          <p:cNvPr id="11" name="Rounded Rectangle 8">
            <a:extLst>
              <a:ext uri="{FF2B5EF4-FFF2-40B4-BE49-F238E27FC236}">
                <a16:creationId xmlns:a16="http://schemas.microsoft.com/office/drawing/2014/main" id="{39C02C02-E863-4223-89EB-C4B655CA9D48}"/>
              </a:ext>
            </a:extLst>
          </p:cNvPr>
          <p:cNvSpPr/>
          <p:nvPr/>
        </p:nvSpPr>
        <p:spPr>
          <a:xfrm>
            <a:off x="2339752" y="4584254"/>
            <a:ext cx="864096" cy="275059"/>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
        <p:nvSpPr>
          <p:cNvPr id="12" name="TextBox 11">
            <a:extLst>
              <a:ext uri="{FF2B5EF4-FFF2-40B4-BE49-F238E27FC236}">
                <a16:creationId xmlns:a16="http://schemas.microsoft.com/office/drawing/2014/main" id="{C4131734-CD6C-414A-8053-7D2DD1EAB8AB}"/>
              </a:ext>
            </a:extLst>
          </p:cNvPr>
          <p:cNvSpPr txBox="1"/>
          <p:nvPr/>
        </p:nvSpPr>
        <p:spPr>
          <a:xfrm>
            <a:off x="6062469" y="1434194"/>
            <a:ext cx="3038569" cy="307777"/>
          </a:xfrm>
          <a:prstGeom prst="rect">
            <a:avLst/>
          </a:prstGeom>
          <a:solidFill>
            <a:schemeClr val="accent2"/>
          </a:solidFill>
        </p:spPr>
        <p:txBody>
          <a:bodyPr wrap="square">
            <a:spAutoFit/>
          </a:bodyPr>
          <a:lstStyle/>
          <a:p>
            <a:r>
              <a:rPr lang="en-US" sz="1400" i="1" dirty="0"/>
              <a:t>Information retrieved on </a:t>
            </a:r>
            <a:r>
              <a:rPr lang="en-US" sz="1400" b="1" i="1" dirty="0"/>
              <a:t>26-08-2022</a:t>
            </a:r>
            <a:endParaRPr lang="fi-FI" sz="1400" b="1" i="1" dirty="0"/>
          </a:p>
        </p:txBody>
      </p:sp>
      <p:sp>
        <p:nvSpPr>
          <p:cNvPr id="13" name="Rounded Rectangle 8">
            <a:extLst>
              <a:ext uri="{FF2B5EF4-FFF2-40B4-BE49-F238E27FC236}">
                <a16:creationId xmlns:a16="http://schemas.microsoft.com/office/drawing/2014/main" id="{211FB90B-B3D8-426B-8EF5-FB6AB7C7DA15}"/>
              </a:ext>
            </a:extLst>
          </p:cNvPr>
          <p:cNvSpPr/>
          <p:nvPr/>
        </p:nvSpPr>
        <p:spPr>
          <a:xfrm>
            <a:off x="1043608" y="520471"/>
            <a:ext cx="4104456" cy="248798"/>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
        <p:nvSpPr>
          <p:cNvPr id="14" name="Rounded Rectangle 8">
            <a:extLst>
              <a:ext uri="{FF2B5EF4-FFF2-40B4-BE49-F238E27FC236}">
                <a16:creationId xmlns:a16="http://schemas.microsoft.com/office/drawing/2014/main" id="{62C36E11-1146-493F-AED2-BF16A9D14840}"/>
              </a:ext>
            </a:extLst>
          </p:cNvPr>
          <p:cNvSpPr/>
          <p:nvPr/>
        </p:nvSpPr>
        <p:spPr>
          <a:xfrm>
            <a:off x="1043608" y="3198240"/>
            <a:ext cx="4320480" cy="360040"/>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
        <p:nvSpPr>
          <p:cNvPr id="16" name="TextBox 15">
            <a:extLst>
              <a:ext uri="{FF2B5EF4-FFF2-40B4-BE49-F238E27FC236}">
                <a16:creationId xmlns:a16="http://schemas.microsoft.com/office/drawing/2014/main" id="{44CE5761-0E52-4207-85C1-E02C95632502}"/>
              </a:ext>
            </a:extLst>
          </p:cNvPr>
          <p:cNvSpPr txBox="1"/>
          <p:nvPr/>
        </p:nvSpPr>
        <p:spPr>
          <a:xfrm>
            <a:off x="5724128" y="697260"/>
            <a:ext cx="3528392" cy="646331"/>
          </a:xfrm>
          <a:prstGeom prst="rect">
            <a:avLst/>
          </a:prstGeom>
          <a:noFill/>
        </p:spPr>
        <p:txBody>
          <a:bodyPr wrap="square">
            <a:spAutoFit/>
          </a:bodyPr>
          <a:lstStyle/>
          <a:p>
            <a:pPr algn="ctr"/>
            <a:r>
              <a:rPr lang="en-US" dirty="0"/>
              <a:t>Results of search for SQL related jobs in Finland</a:t>
            </a:r>
            <a:endParaRPr lang="fi-FI" sz="1800" dirty="0"/>
          </a:p>
        </p:txBody>
      </p:sp>
      <p:sp>
        <p:nvSpPr>
          <p:cNvPr id="15" name="Rounded Rectangle 8">
            <a:extLst>
              <a:ext uri="{FF2B5EF4-FFF2-40B4-BE49-F238E27FC236}">
                <a16:creationId xmlns:a16="http://schemas.microsoft.com/office/drawing/2014/main" id="{92EA6846-9A8F-4B52-A14B-3EA08428AD8A}"/>
              </a:ext>
            </a:extLst>
          </p:cNvPr>
          <p:cNvSpPr/>
          <p:nvPr/>
        </p:nvSpPr>
        <p:spPr>
          <a:xfrm>
            <a:off x="4522757" y="1343591"/>
            <a:ext cx="1345390" cy="437296"/>
          </a:xfrm>
          <a:prstGeom prst="roundRect">
            <a:avLst/>
          </a:prstGeom>
          <a:solidFill>
            <a:srgbClr val="FFC000"/>
          </a:solidFill>
          <a:ln w="254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i-FI" sz="1600" dirty="0">
                <a:solidFill>
                  <a:schemeClr val="tx1"/>
                </a:solidFill>
              </a:rPr>
              <a:t>487 in 2021</a:t>
            </a:r>
          </a:p>
        </p:txBody>
      </p:sp>
      <p:cxnSp>
        <p:nvCxnSpPr>
          <p:cNvPr id="6" name="Straight Arrow Connector 5">
            <a:extLst>
              <a:ext uri="{FF2B5EF4-FFF2-40B4-BE49-F238E27FC236}">
                <a16:creationId xmlns:a16="http://schemas.microsoft.com/office/drawing/2014/main" id="{728B4C31-A266-482B-A621-8AA9CA72F162}"/>
              </a:ext>
            </a:extLst>
          </p:cNvPr>
          <p:cNvCxnSpPr>
            <a:stCxn id="15" idx="1"/>
            <a:endCxn id="10" idx="3"/>
          </p:cNvCxnSpPr>
          <p:nvPr/>
        </p:nvCxnSpPr>
        <p:spPr>
          <a:xfrm flipH="1">
            <a:off x="3275856" y="1562239"/>
            <a:ext cx="1246901" cy="384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8">
            <a:extLst>
              <a:ext uri="{FF2B5EF4-FFF2-40B4-BE49-F238E27FC236}">
                <a16:creationId xmlns:a16="http://schemas.microsoft.com/office/drawing/2014/main" id="{488B59FB-FCCC-4B9A-A6EE-5D2CFC33B9F9}"/>
              </a:ext>
            </a:extLst>
          </p:cNvPr>
          <p:cNvSpPr/>
          <p:nvPr/>
        </p:nvSpPr>
        <p:spPr>
          <a:xfrm>
            <a:off x="4442219" y="4039443"/>
            <a:ext cx="1345390" cy="437296"/>
          </a:xfrm>
          <a:prstGeom prst="roundRect">
            <a:avLst/>
          </a:prstGeom>
          <a:solidFill>
            <a:srgbClr val="FFC000"/>
          </a:solidFill>
          <a:ln w="25400">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i-FI" sz="1600" dirty="0">
                <a:solidFill>
                  <a:schemeClr val="tx1"/>
                </a:solidFill>
              </a:rPr>
              <a:t>83 in 2021</a:t>
            </a:r>
          </a:p>
        </p:txBody>
      </p:sp>
      <p:cxnSp>
        <p:nvCxnSpPr>
          <p:cNvPr id="19" name="Straight Arrow Connector 18">
            <a:extLst>
              <a:ext uri="{FF2B5EF4-FFF2-40B4-BE49-F238E27FC236}">
                <a16:creationId xmlns:a16="http://schemas.microsoft.com/office/drawing/2014/main" id="{50C2A13B-3B2F-499D-827D-BC9818F66175}"/>
              </a:ext>
            </a:extLst>
          </p:cNvPr>
          <p:cNvCxnSpPr>
            <a:stCxn id="18" idx="1"/>
          </p:cNvCxnSpPr>
          <p:nvPr/>
        </p:nvCxnSpPr>
        <p:spPr>
          <a:xfrm flipH="1">
            <a:off x="3195318" y="4258091"/>
            <a:ext cx="1246901" cy="384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645BAAE-B1DF-4EC3-B6C2-E84BA9A27054}"/>
              </a:ext>
            </a:extLst>
          </p:cNvPr>
          <p:cNvPicPr>
            <a:picLocks noChangeAspect="1"/>
          </p:cNvPicPr>
          <p:nvPr/>
        </p:nvPicPr>
        <p:blipFill>
          <a:blip r:embed="rId5"/>
          <a:stretch>
            <a:fillRect/>
          </a:stretch>
        </p:blipFill>
        <p:spPr>
          <a:xfrm>
            <a:off x="6065880" y="2942560"/>
            <a:ext cx="3038569" cy="1534179"/>
          </a:xfrm>
          <a:prstGeom prst="rect">
            <a:avLst/>
          </a:prstGeom>
          <a:ln>
            <a:solidFill>
              <a:schemeClr val="accent1"/>
            </a:solidFill>
          </a:ln>
        </p:spPr>
      </p:pic>
      <p:sp>
        <p:nvSpPr>
          <p:cNvPr id="20" name="TextBox 19">
            <a:extLst>
              <a:ext uri="{FF2B5EF4-FFF2-40B4-BE49-F238E27FC236}">
                <a16:creationId xmlns:a16="http://schemas.microsoft.com/office/drawing/2014/main" id="{83991326-D702-4586-B720-2F02D240765D}"/>
              </a:ext>
            </a:extLst>
          </p:cNvPr>
          <p:cNvSpPr txBox="1"/>
          <p:nvPr/>
        </p:nvSpPr>
        <p:spPr>
          <a:xfrm>
            <a:off x="6588224" y="4511498"/>
            <a:ext cx="1963305" cy="369332"/>
          </a:xfrm>
          <a:prstGeom prst="rect">
            <a:avLst/>
          </a:prstGeom>
          <a:noFill/>
        </p:spPr>
        <p:txBody>
          <a:bodyPr wrap="square">
            <a:spAutoFit/>
          </a:bodyPr>
          <a:lstStyle/>
          <a:p>
            <a:r>
              <a:rPr lang="en-US" sz="900" dirty="0">
                <a:hlinkClick r:id="rId6"/>
              </a:rPr>
              <a:t>https://yle.fi/news/3-12598410</a:t>
            </a:r>
            <a:r>
              <a:rPr lang="en-US" sz="900" dirty="0"/>
              <a:t>, Date: 29.8.2022 11:01</a:t>
            </a:r>
          </a:p>
        </p:txBody>
      </p:sp>
    </p:spTree>
    <p:extLst>
      <p:ext uri="{BB962C8B-B14F-4D97-AF65-F5344CB8AC3E}">
        <p14:creationId xmlns:p14="http://schemas.microsoft.com/office/powerpoint/2010/main" val="172685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3DF41A-3A44-4498-91BD-41D65C0A9C9F}"/>
              </a:ext>
            </a:extLst>
          </p:cNvPr>
          <p:cNvSpPr>
            <a:spLocks noGrp="1"/>
          </p:cNvSpPr>
          <p:nvPr>
            <p:ph type="dt" sz="half" idx="10"/>
          </p:nvPr>
        </p:nvSpPr>
        <p:spPr/>
        <p:txBody>
          <a:bodyPr/>
          <a:lstStyle/>
          <a:p>
            <a:fld id="{505134B8-B97C-4A1B-908F-39A55B1137A7}" type="datetime11">
              <a:rPr lang="en-US" smtClean="0"/>
              <a:t>08:01:24</a:t>
            </a:fld>
            <a:endParaRPr lang="de-DE" dirty="0"/>
          </a:p>
        </p:txBody>
      </p:sp>
      <p:pic>
        <p:nvPicPr>
          <p:cNvPr id="6" name="Picture 5">
            <a:extLst>
              <a:ext uri="{FF2B5EF4-FFF2-40B4-BE49-F238E27FC236}">
                <a16:creationId xmlns:a16="http://schemas.microsoft.com/office/drawing/2014/main" id="{92E20E6A-2968-462E-8DD9-F81E1F9B3E01}"/>
              </a:ext>
            </a:extLst>
          </p:cNvPr>
          <p:cNvPicPr>
            <a:picLocks noChangeAspect="1"/>
          </p:cNvPicPr>
          <p:nvPr/>
        </p:nvPicPr>
        <p:blipFill>
          <a:blip r:embed="rId3"/>
          <a:stretch>
            <a:fillRect/>
          </a:stretch>
        </p:blipFill>
        <p:spPr>
          <a:xfrm>
            <a:off x="4355976" y="238219"/>
            <a:ext cx="4763886" cy="5066595"/>
          </a:xfrm>
          <a:prstGeom prst="rect">
            <a:avLst/>
          </a:prstGeom>
          <a:ln>
            <a:solidFill>
              <a:schemeClr val="accent1"/>
            </a:solidFill>
          </a:ln>
        </p:spPr>
      </p:pic>
      <p:pic>
        <p:nvPicPr>
          <p:cNvPr id="8" name="Picture 7">
            <a:extLst>
              <a:ext uri="{FF2B5EF4-FFF2-40B4-BE49-F238E27FC236}">
                <a16:creationId xmlns:a16="http://schemas.microsoft.com/office/drawing/2014/main" id="{590D6DCE-3317-4244-9E52-0EFE6BE48AD8}"/>
              </a:ext>
            </a:extLst>
          </p:cNvPr>
          <p:cNvPicPr>
            <a:picLocks noChangeAspect="1"/>
          </p:cNvPicPr>
          <p:nvPr/>
        </p:nvPicPr>
        <p:blipFill>
          <a:blip r:embed="rId4"/>
          <a:stretch>
            <a:fillRect/>
          </a:stretch>
        </p:blipFill>
        <p:spPr>
          <a:xfrm>
            <a:off x="53555" y="3145532"/>
            <a:ext cx="4211960" cy="1418490"/>
          </a:xfrm>
          <a:prstGeom prst="rect">
            <a:avLst/>
          </a:prstGeom>
          <a:ln>
            <a:solidFill>
              <a:schemeClr val="accent1"/>
            </a:solidFill>
          </a:ln>
        </p:spPr>
      </p:pic>
      <p:pic>
        <p:nvPicPr>
          <p:cNvPr id="5" name="Picture 4">
            <a:extLst>
              <a:ext uri="{FF2B5EF4-FFF2-40B4-BE49-F238E27FC236}">
                <a16:creationId xmlns:a16="http://schemas.microsoft.com/office/drawing/2014/main" id="{035C5FE5-806F-4C4A-828D-52405F89862D}"/>
              </a:ext>
            </a:extLst>
          </p:cNvPr>
          <p:cNvPicPr>
            <a:picLocks noChangeAspect="1"/>
          </p:cNvPicPr>
          <p:nvPr/>
        </p:nvPicPr>
        <p:blipFill>
          <a:blip r:embed="rId5"/>
          <a:stretch>
            <a:fillRect/>
          </a:stretch>
        </p:blipFill>
        <p:spPr>
          <a:xfrm>
            <a:off x="254960" y="481236"/>
            <a:ext cx="3809149" cy="2490282"/>
          </a:xfrm>
          <a:prstGeom prst="rect">
            <a:avLst/>
          </a:prstGeom>
          <a:ln>
            <a:solidFill>
              <a:schemeClr val="accent1"/>
            </a:solidFill>
          </a:ln>
        </p:spPr>
      </p:pic>
      <p:sp>
        <p:nvSpPr>
          <p:cNvPr id="9" name="TextBox 8">
            <a:extLst>
              <a:ext uri="{FF2B5EF4-FFF2-40B4-BE49-F238E27FC236}">
                <a16:creationId xmlns:a16="http://schemas.microsoft.com/office/drawing/2014/main" id="{7CAEAA0E-C3CA-4DC2-BF9E-431E494127E0}"/>
              </a:ext>
            </a:extLst>
          </p:cNvPr>
          <p:cNvSpPr txBox="1"/>
          <p:nvPr/>
        </p:nvSpPr>
        <p:spPr>
          <a:xfrm>
            <a:off x="5436096" y="5322892"/>
            <a:ext cx="3038569" cy="307777"/>
          </a:xfrm>
          <a:prstGeom prst="rect">
            <a:avLst/>
          </a:prstGeom>
          <a:solidFill>
            <a:schemeClr val="accent2"/>
          </a:solidFill>
        </p:spPr>
        <p:txBody>
          <a:bodyPr wrap="square">
            <a:spAutoFit/>
          </a:bodyPr>
          <a:lstStyle/>
          <a:p>
            <a:r>
              <a:rPr lang="en-US" sz="1400" i="1" dirty="0"/>
              <a:t>Information retrieved on </a:t>
            </a:r>
            <a:r>
              <a:rPr lang="en-US" sz="1400" b="1" i="1" dirty="0"/>
              <a:t>26-08-2022</a:t>
            </a:r>
            <a:endParaRPr lang="fi-FI" sz="1400" b="1" i="1" dirty="0"/>
          </a:p>
        </p:txBody>
      </p:sp>
      <p:sp>
        <p:nvSpPr>
          <p:cNvPr id="10" name="Rounded Rectangle 8">
            <a:extLst>
              <a:ext uri="{FF2B5EF4-FFF2-40B4-BE49-F238E27FC236}">
                <a16:creationId xmlns:a16="http://schemas.microsoft.com/office/drawing/2014/main" id="{6ADDC2FF-E69D-4D09-8B3E-A36D89D06B6D}"/>
              </a:ext>
            </a:extLst>
          </p:cNvPr>
          <p:cNvSpPr/>
          <p:nvPr/>
        </p:nvSpPr>
        <p:spPr>
          <a:xfrm>
            <a:off x="323528" y="3480154"/>
            <a:ext cx="3528392" cy="385457"/>
          </a:xfrm>
          <a:prstGeom prst="roundRect">
            <a:avLst/>
          </a:prstGeom>
          <a:solidFill>
            <a:schemeClr val="lt1">
              <a:alpha val="1000"/>
            </a:schemeClr>
          </a:solidFill>
          <a:ln w="25400"/>
        </p:spPr>
        <p:style>
          <a:lnRef idx="2">
            <a:schemeClr val="accent3"/>
          </a:lnRef>
          <a:fillRef idx="1">
            <a:schemeClr val="lt1"/>
          </a:fillRef>
          <a:effectRef idx="0">
            <a:schemeClr val="accent3"/>
          </a:effectRef>
          <a:fontRef idx="minor">
            <a:schemeClr val="dk1"/>
          </a:fontRef>
        </p:style>
        <p:txBody>
          <a:bodyPr rtlCol="0" anchor="ctr"/>
          <a:lstStyle/>
          <a:p>
            <a:pPr algn="ctr"/>
            <a:endParaRPr lang="fi-FI"/>
          </a:p>
        </p:txBody>
      </p:sp>
    </p:spTree>
    <p:extLst>
      <p:ext uri="{BB962C8B-B14F-4D97-AF65-F5344CB8AC3E}">
        <p14:creationId xmlns:p14="http://schemas.microsoft.com/office/powerpoint/2010/main" val="1206052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638C3C-45DF-43E9-9E64-832BC6325E26}"/>
              </a:ext>
            </a:extLst>
          </p:cNvPr>
          <p:cNvSpPr txBox="1">
            <a:spLocks/>
          </p:cNvSpPr>
          <p:nvPr/>
        </p:nvSpPr>
        <p:spPr>
          <a:xfrm>
            <a:off x="468313" y="1657740"/>
            <a:ext cx="3319477" cy="2694083"/>
          </a:xfrm>
          <a:prstGeom prst="rect">
            <a:avLst/>
          </a:prstGeom>
        </p:spPr>
        <p:txBody>
          <a:bodyPr lIns="0" tIns="0" rIns="0" bIns="0" anchor="t">
            <a:normAutofit/>
          </a:bodyPr>
          <a:lstStyle>
            <a:lvl1pPr algn="ctr" defTabSz="457200" rtl="0" eaLnBrk="1" fontAlgn="base" hangingPunct="1">
              <a:spcBef>
                <a:spcPct val="0"/>
              </a:spcBef>
              <a:spcAft>
                <a:spcPct val="0"/>
              </a:spcAft>
              <a:defRPr sz="4400" b="1" kern="1200" cap="none" baseline="0">
                <a:solidFill>
                  <a:srgbClr val="0070C0"/>
                </a:solidFill>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l">
              <a:lnSpc>
                <a:spcPct val="80000"/>
              </a:lnSpc>
              <a:spcAft>
                <a:spcPts val="600"/>
              </a:spcAft>
            </a:pPr>
            <a:r>
              <a:rPr lang="en-US" sz="4200" spc="-200" dirty="0">
                <a:solidFill>
                  <a:schemeClr val="tx2"/>
                </a:solidFill>
                <a:latin typeface="+mj-lt"/>
              </a:rPr>
              <a:t>Section 3. MySQL &amp; Business Analytics</a:t>
            </a:r>
          </a:p>
          <a:p>
            <a:pPr algn="l">
              <a:lnSpc>
                <a:spcPct val="80000"/>
              </a:lnSpc>
              <a:spcAft>
                <a:spcPts val="600"/>
              </a:spcAft>
            </a:pPr>
            <a:endParaRPr lang="en-US" sz="4200" b="1" kern="1200" spc="-200" dirty="0">
              <a:solidFill>
                <a:schemeClr val="tx2"/>
              </a:solidFill>
              <a:latin typeface="+mj-lt"/>
              <a:ea typeface="ＭＳ Ｐゴシック" charset="0"/>
              <a:cs typeface="MS PGothic" pitchFamily="34" charset="-128"/>
            </a:endParaRPr>
          </a:p>
        </p:txBody>
      </p:sp>
      <p:sp>
        <p:nvSpPr>
          <p:cNvPr id="15" name="Subtitle 2">
            <a:extLst>
              <a:ext uri="{FF2B5EF4-FFF2-40B4-BE49-F238E27FC236}">
                <a16:creationId xmlns:a16="http://schemas.microsoft.com/office/drawing/2014/main" id="{E195F149-FAD3-4114-ABA7-0416C4345A0D}"/>
              </a:ext>
            </a:extLst>
          </p:cNvPr>
          <p:cNvSpPr>
            <a:spLocks noGrp="1"/>
          </p:cNvSpPr>
          <p:nvPr>
            <p:ph type="subTitle" idx="1"/>
          </p:nvPr>
        </p:nvSpPr>
        <p:spPr>
          <a:xfrm>
            <a:off x="468313" y="4531740"/>
            <a:ext cx="3319477" cy="486000"/>
          </a:xfrm>
        </p:spPr>
        <p:txBody>
          <a:bodyPr/>
          <a:lstStyle/>
          <a:p>
            <a:endParaRPr lang="en-US" i="0" dirty="0">
              <a:solidFill>
                <a:schemeClr val="tx1"/>
              </a:solidFill>
              <a:latin typeface="Arial Black" panose="020B0A04020102020204" pitchFamily="34" charset="0"/>
            </a:endParaRPr>
          </a:p>
        </p:txBody>
      </p:sp>
      <p:pic>
        <p:nvPicPr>
          <p:cNvPr id="10" name="Content Placeholder 9" descr="A computer on a table&#10;&#10;Description automatically generated with medium confidence">
            <a:extLst>
              <a:ext uri="{FF2B5EF4-FFF2-40B4-BE49-F238E27FC236}">
                <a16:creationId xmlns:a16="http://schemas.microsoft.com/office/drawing/2014/main" id="{AC1FFD45-10E6-4604-85FC-07B620B4D3E6}"/>
              </a:ext>
            </a:extLst>
          </p:cNvPr>
          <p:cNvPicPr>
            <a:picLocks noGrp="1" noChangeAspect="1"/>
          </p:cNvPicPr>
          <p:nvPr>
            <p:ph type="pic" sz="quarter" idx="10"/>
          </p:nvPr>
        </p:nvPicPr>
        <p:blipFill rotWithShape="1">
          <a:blip r:embed="rId3"/>
          <a:stretch/>
        </p:blipFill>
        <p:spPr>
          <a:xfrm>
            <a:off x="4349262" y="1323915"/>
            <a:ext cx="4629692" cy="3067170"/>
          </a:xfrm>
          <a:prstGeom prst="rect">
            <a:avLst/>
          </a:prstGeom>
          <a:noFill/>
        </p:spPr>
      </p:pic>
      <p:sp>
        <p:nvSpPr>
          <p:cNvPr id="4" name="Date Placeholder 3" hidden="1">
            <a:extLst>
              <a:ext uri="{FF2B5EF4-FFF2-40B4-BE49-F238E27FC236}">
                <a16:creationId xmlns:a16="http://schemas.microsoft.com/office/drawing/2014/main" id="{2E2809E2-3C16-42B1-80E7-210EA2F81A7F}"/>
              </a:ext>
            </a:extLst>
          </p:cNvPr>
          <p:cNvSpPr>
            <a:spLocks noGrp="1"/>
          </p:cNvSpPr>
          <p:nvPr>
            <p:ph type="dt" sz="half" idx="4294967295"/>
          </p:nvPr>
        </p:nvSpPr>
        <p:spPr>
          <a:xfrm>
            <a:off x="5056956" y="5150032"/>
            <a:ext cx="3619500" cy="154782"/>
          </a:xfrm>
        </p:spPr>
        <p:txBody>
          <a:bodyPr/>
          <a:lstStyle/>
          <a:p>
            <a:pPr>
              <a:spcAft>
                <a:spcPts val="600"/>
              </a:spcAft>
            </a:pPr>
            <a:fld id="{9B709009-41FD-41C8-84CC-1515FB69FEEE}" type="datetime11">
              <a:rPr lang="en-US" smtClean="0"/>
              <a:t>08:01:24</a:t>
            </a:fld>
            <a:endParaRPr lang="de-DE"/>
          </a:p>
        </p:txBody>
      </p:sp>
      <p:sp>
        <p:nvSpPr>
          <p:cNvPr id="13" name="TextBox 12">
            <a:extLst>
              <a:ext uri="{FF2B5EF4-FFF2-40B4-BE49-F238E27FC236}">
                <a16:creationId xmlns:a16="http://schemas.microsoft.com/office/drawing/2014/main" id="{9ED26229-396E-4EAA-81FD-7D1DBDE47560}"/>
              </a:ext>
            </a:extLst>
          </p:cNvPr>
          <p:cNvSpPr txBox="1"/>
          <p:nvPr/>
        </p:nvSpPr>
        <p:spPr>
          <a:xfrm>
            <a:off x="4644008" y="5499556"/>
            <a:ext cx="4032448" cy="200055"/>
          </a:xfrm>
          <a:prstGeom prst="rect">
            <a:avLst/>
          </a:prstGeom>
          <a:noFill/>
        </p:spPr>
        <p:txBody>
          <a:bodyPr wrap="square">
            <a:spAutoFit/>
          </a:bodyPr>
          <a:lstStyle/>
          <a:p>
            <a:r>
              <a:rPr lang="en-US" sz="700" dirty="0"/>
              <a:t>https://www.pexels.com/photo/black-and-gray-laptop-on-black-sectional-couch-577210/</a:t>
            </a:r>
          </a:p>
        </p:txBody>
      </p:sp>
    </p:spTree>
    <p:extLst>
      <p:ext uri="{BB962C8B-B14F-4D97-AF65-F5344CB8AC3E}">
        <p14:creationId xmlns:p14="http://schemas.microsoft.com/office/powerpoint/2010/main" val="38621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day in the life of</a:t>
            </a:r>
            <a:r>
              <a:rPr lang="en-US" dirty="0"/>
              <a:t> </a:t>
            </a:r>
            <a:r>
              <a:rPr lang="en-US" dirty="0">
                <a:solidFill>
                  <a:srgbClr val="C00000"/>
                </a:solidFill>
              </a:rPr>
              <a:t>Consultant</a:t>
            </a:r>
            <a:br>
              <a:rPr lang="en-GB" dirty="0"/>
            </a:br>
            <a:endParaRPr lang="fi-FI" dirty="0"/>
          </a:p>
        </p:txBody>
      </p:sp>
      <p:sp>
        <p:nvSpPr>
          <p:cNvPr id="4" name="Date Placeholder 3"/>
          <p:cNvSpPr>
            <a:spLocks noGrp="1"/>
          </p:cNvSpPr>
          <p:nvPr>
            <p:ph type="dt" sz="half" idx="12"/>
          </p:nvPr>
        </p:nvSpPr>
        <p:spPr/>
        <p:txBody>
          <a:bodyPr/>
          <a:lstStyle/>
          <a:p>
            <a:pPr defTabSz="685800" fontAlgn="auto">
              <a:spcBef>
                <a:spcPts val="0"/>
              </a:spcBef>
              <a:spcAft>
                <a:spcPts val="0"/>
              </a:spcAft>
            </a:pPr>
            <a:fld id="{877CA5CD-B26A-452F-B810-74593A792ADE}" type="datetime11">
              <a:rPr lang="en-US" smtClean="0">
                <a:solidFill>
                  <a:srgbClr val="7F7F87">
                    <a:lumMod val="40000"/>
                    <a:lumOff val="60000"/>
                  </a:srgbClr>
                </a:solidFill>
                <a:latin typeface="Open Sans"/>
                <a:ea typeface="+mn-ea"/>
                <a:cs typeface="+mn-cs"/>
              </a:rPr>
              <a:t>08:01:24</a:t>
            </a:fld>
            <a:endParaRPr lang="en-US" dirty="0">
              <a:solidFill>
                <a:srgbClr val="7F7F87">
                  <a:lumMod val="40000"/>
                  <a:lumOff val="60000"/>
                </a:srgbClr>
              </a:solidFill>
              <a:latin typeface="Open Sans"/>
              <a:ea typeface="+mn-ea"/>
              <a:cs typeface="+mn-cs"/>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9519" t="392" r="-441" b="17681"/>
          <a:stretch/>
        </p:blipFill>
        <p:spPr>
          <a:xfrm>
            <a:off x="1481587" y="3478675"/>
            <a:ext cx="1851632" cy="1062360"/>
          </a:xfrm>
          <a:prstGeom prst="rect">
            <a:avLst/>
          </a:prstGeom>
          <a:ln>
            <a:solidFill>
              <a:schemeClr val="tx1"/>
            </a:solidFill>
          </a:ln>
        </p:spPr>
      </p:pic>
      <p:pic>
        <p:nvPicPr>
          <p:cNvPr id="8" name="Picture 2" descr="Kuvahaun tulos: star schema qlik sense&quo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33218" y="1542049"/>
            <a:ext cx="2201431" cy="14649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Content Placeholder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3219" y="3000272"/>
            <a:ext cx="2201431" cy="1540761"/>
          </a:xfrm>
          <a:prstGeom prst="rect">
            <a:avLst/>
          </a:prstGeom>
          <a:ln>
            <a:solidFill>
              <a:schemeClr val="tx1"/>
            </a:solidFill>
          </a:ln>
        </p:spPr>
      </p:pic>
      <p:pic>
        <p:nvPicPr>
          <p:cNvPr id="11" name="Content Placeholder 5"/>
          <p:cNvPicPr>
            <a:picLocks noGrp="1" noChangeAspect="1"/>
          </p:cNvPicPr>
          <p:nvPr>
            <p:ph sz="quarter" idx="11"/>
          </p:nvPr>
        </p:nvPicPr>
        <p:blipFill>
          <a:blip r:embed="rId6"/>
          <a:stretch>
            <a:fillRect/>
          </a:stretch>
        </p:blipFill>
        <p:spPr>
          <a:xfrm>
            <a:off x="5534650" y="3209320"/>
            <a:ext cx="1971428" cy="1331714"/>
          </a:xfrm>
          <a:prstGeom prst="rect">
            <a:avLst/>
          </a:prstGeom>
          <a:ln>
            <a:solidFill>
              <a:schemeClr val="tx1"/>
            </a:solidFill>
          </a:ln>
        </p:spPr>
      </p:pic>
      <p:sp>
        <p:nvSpPr>
          <p:cNvPr id="13" name="TextBox 12"/>
          <p:cNvSpPr txBox="1"/>
          <p:nvPr/>
        </p:nvSpPr>
        <p:spPr>
          <a:xfrm>
            <a:off x="1414503" y="3208420"/>
            <a:ext cx="2091013" cy="300082"/>
          </a:xfrm>
          <a:prstGeom prst="rect">
            <a:avLst/>
          </a:prstGeom>
          <a:noFill/>
        </p:spPr>
        <p:txBody>
          <a:bodyPr wrap="square" rtlCol="0">
            <a:spAutoFit/>
          </a:bodyPr>
          <a:lstStyle/>
          <a:p>
            <a:pPr defTabSz="685800" fontAlgn="auto">
              <a:spcBef>
                <a:spcPts val="0"/>
              </a:spcBef>
              <a:spcAft>
                <a:spcPts val="0"/>
              </a:spcAft>
            </a:pPr>
            <a:r>
              <a:rPr lang="en-GB" sz="1350" b="1" dirty="0">
                <a:solidFill>
                  <a:srgbClr val="010818"/>
                </a:solidFill>
                <a:latin typeface="Open Sans"/>
                <a:ea typeface="+mn-ea"/>
                <a:cs typeface="+mn-cs"/>
              </a:rPr>
              <a:t>Meetings ~ 10 % </a:t>
            </a:r>
            <a:endParaRPr lang="fi-FI" sz="1350" b="1" dirty="0">
              <a:solidFill>
                <a:srgbClr val="010818"/>
              </a:solidFill>
              <a:latin typeface="Open Sans"/>
              <a:ea typeface="+mn-ea"/>
              <a:cs typeface="+mn-cs"/>
            </a:endParaRPr>
          </a:p>
        </p:txBody>
      </p:sp>
      <p:sp>
        <p:nvSpPr>
          <p:cNvPr id="14" name="TextBox 13"/>
          <p:cNvSpPr txBox="1"/>
          <p:nvPr/>
        </p:nvSpPr>
        <p:spPr>
          <a:xfrm>
            <a:off x="3279071" y="1057300"/>
            <a:ext cx="2309723" cy="507831"/>
          </a:xfrm>
          <a:prstGeom prst="rect">
            <a:avLst/>
          </a:prstGeom>
          <a:noFill/>
        </p:spPr>
        <p:txBody>
          <a:bodyPr wrap="square" rtlCol="0">
            <a:spAutoFit/>
          </a:bodyPr>
          <a:lstStyle/>
          <a:p>
            <a:pPr defTabSz="685800" fontAlgn="auto">
              <a:spcBef>
                <a:spcPts val="0"/>
              </a:spcBef>
              <a:spcAft>
                <a:spcPts val="0"/>
              </a:spcAft>
            </a:pPr>
            <a:r>
              <a:rPr lang="en-GB" sz="1350" b="1" dirty="0">
                <a:solidFill>
                  <a:srgbClr val="010818"/>
                </a:solidFill>
                <a:latin typeface="Open Sans"/>
                <a:ea typeface="+mn-ea"/>
                <a:cs typeface="+mn-cs"/>
              </a:rPr>
              <a:t>Data transformation and modelling ~ 70 % </a:t>
            </a:r>
            <a:endParaRPr lang="fi-FI" sz="1350" b="1" dirty="0">
              <a:solidFill>
                <a:srgbClr val="010818"/>
              </a:solidFill>
              <a:latin typeface="Open Sans"/>
              <a:ea typeface="+mn-ea"/>
              <a:cs typeface="+mn-cs"/>
            </a:endParaRPr>
          </a:p>
        </p:txBody>
      </p:sp>
      <p:sp>
        <p:nvSpPr>
          <p:cNvPr id="15" name="TextBox 14"/>
          <p:cNvSpPr txBox="1"/>
          <p:nvPr/>
        </p:nvSpPr>
        <p:spPr>
          <a:xfrm>
            <a:off x="5534649" y="2731316"/>
            <a:ext cx="2201431" cy="507831"/>
          </a:xfrm>
          <a:prstGeom prst="rect">
            <a:avLst/>
          </a:prstGeom>
          <a:noFill/>
        </p:spPr>
        <p:txBody>
          <a:bodyPr wrap="square" rtlCol="0">
            <a:spAutoFit/>
          </a:bodyPr>
          <a:lstStyle/>
          <a:p>
            <a:pPr defTabSz="685800" fontAlgn="auto">
              <a:spcBef>
                <a:spcPts val="0"/>
              </a:spcBef>
              <a:spcAft>
                <a:spcPts val="0"/>
              </a:spcAft>
            </a:pPr>
            <a:r>
              <a:rPr lang="en-GB" sz="1350" b="1" dirty="0">
                <a:solidFill>
                  <a:srgbClr val="010818"/>
                </a:solidFill>
                <a:latin typeface="Open Sans"/>
                <a:ea typeface="+mn-ea"/>
                <a:cs typeface="+mn-cs"/>
              </a:rPr>
              <a:t>Front end development</a:t>
            </a:r>
          </a:p>
          <a:p>
            <a:pPr defTabSz="685800" fontAlgn="auto">
              <a:spcBef>
                <a:spcPts val="0"/>
              </a:spcBef>
              <a:spcAft>
                <a:spcPts val="0"/>
              </a:spcAft>
            </a:pPr>
            <a:r>
              <a:rPr lang="en-GB" sz="1350" b="1" dirty="0">
                <a:solidFill>
                  <a:srgbClr val="010818"/>
                </a:solidFill>
                <a:latin typeface="Open Sans"/>
                <a:ea typeface="+mn-ea"/>
                <a:cs typeface="+mn-cs"/>
              </a:rPr>
              <a:t>~ 20 % </a:t>
            </a:r>
            <a:endParaRPr lang="fi-FI" sz="1350" b="1" dirty="0">
              <a:solidFill>
                <a:srgbClr val="010818"/>
              </a:solidFill>
              <a:latin typeface="Open Sans"/>
              <a:ea typeface="+mn-ea"/>
              <a:cs typeface="+mn-cs"/>
            </a:endParaRPr>
          </a:p>
        </p:txBody>
      </p:sp>
      <p:sp>
        <p:nvSpPr>
          <p:cNvPr id="16" name="TextBox 15">
            <a:extLst>
              <a:ext uri="{FF2B5EF4-FFF2-40B4-BE49-F238E27FC236}">
                <a16:creationId xmlns:a16="http://schemas.microsoft.com/office/drawing/2014/main" id="{ABE0F36E-65AD-408A-87D9-8693081750A0}"/>
              </a:ext>
            </a:extLst>
          </p:cNvPr>
          <p:cNvSpPr txBox="1"/>
          <p:nvPr/>
        </p:nvSpPr>
        <p:spPr>
          <a:xfrm>
            <a:off x="8041406" y="1083717"/>
            <a:ext cx="1119597" cy="230832"/>
          </a:xfrm>
          <a:prstGeom prst="rect">
            <a:avLst/>
          </a:prstGeom>
          <a:noFill/>
        </p:spPr>
        <p:txBody>
          <a:bodyPr wrap="square">
            <a:spAutoFit/>
          </a:bodyPr>
          <a:lstStyle/>
          <a:p>
            <a:r>
              <a:rPr lang="en-US" sz="900" dirty="0"/>
              <a:t>Tuukka Pesonen</a:t>
            </a:r>
          </a:p>
        </p:txBody>
      </p:sp>
      <p:sp>
        <p:nvSpPr>
          <p:cNvPr id="17" name="TextBox 16">
            <a:extLst>
              <a:ext uri="{FF2B5EF4-FFF2-40B4-BE49-F238E27FC236}">
                <a16:creationId xmlns:a16="http://schemas.microsoft.com/office/drawing/2014/main" id="{7CF86E01-6783-4C2F-AFC0-86A5A4AAECF7}"/>
              </a:ext>
            </a:extLst>
          </p:cNvPr>
          <p:cNvSpPr txBox="1"/>
          <p:nvPr/>
        </p:nvSpPr>
        <p:spPr>
          <a:xfrm>
            <a:off x="2843808" y="4648249"/>
            <a:ext cx="3351290" cy="369332"/>
          </a:xfrm>
          <a:prstGeom prst="rect">
            <a:avLst/>
          </a:prstGeom>
          <a:noFill/>
        </p:spPr>
        <p:txBody>
          <a:bodyPr wrap="square">
            <a:spAutoFit/>
          </a:bodyPr>
          <a:lstStyle/>
          <a:p>
            <a:r>
              <a:rPr lang="en-GB" b="1" dirty="0">
                <a:solidFill>
                  <a:schemeClr val="tx1">
                    <a:lumMod val="50000"/>
                    <a:lumOff val="50000"/>
                  </a:schemeClr>
                </a:solidFill>
              </a:rPr>
              <a:t>Breakdown of working hours </a:t>
            </a:r>
            <a:endParaRPr lang="en-US" b="1" dirty="0">
              <a:solidFill>
                <a:schemeClr val="tx1">
                  <a:lumMod val="50000"/>
                  <a:lumOff val="50000"/>
                </a:schemeClr>
              </a:solidFill>
            </a:endParaRPr>
          </a:p>
        </p:txBody>
      </p:sp>
      <p:pic>
        <p:nvPicPr>
          <p:cNvPr id="18" name="Picture Placeholder 8">
            <a:extLst>
              <a:ext uri="{FF2B5EF4-FFF2-40B4-BE49-F238E27FC236}">
                <a16:creationId xmlns:a16="http://schemas.microsoft.com/office/drawing/2014/main" id="{77C05064-FDA1-4314-A591-BBE1B6876E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1243" y="1360967"/>
            <a:ext cx="927163" cy="932811"/>
          </a:xfrm>
          <a:custGeom>
            <a:avLst/>
            <a:gdLst>
              <a:gd name="connsiteX0" fmla="*/ 1045560 w 2091121"/>
              <a:gd name="connsiteY0" fmla="*/ 0 h 2271108"/>
              <a:gd name="connsiteX1" fmla="*/ 2091121 w 2091121"/>
              <a:gd name="connsiteY1" fmla="*/ 522780 h 2271108"/>
              <a:gd name="connsiteX2" fmla="*/ 2091121 w 2091121"/>
              <a:gd name="connsiteY2" fmla="*/ 1748328 h 2271108"/>
              <a:gd name="connsiteX3" fmla="*/ 1045560 w 2091121"/>
              <a:gd name="connsiteY3" fmla="*/ 2271108 h 2271108"/>
              <a:gd name="connsiteX4" fmla="*/ 0 w 2091121"/>
              <a:gd name="connsiteY4" fmla="*/ 1748328 h 2271108"/>
              <a:gd name="connsiteX5" fmla="*/ 0 w 2091121"/>
              <a:gd name="connsiteY5" fmla="*/ 522780 h 227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121" h="2271108">
                <a:moveTo>
                  <a:pt x="1045560" y="0"/>
                </a:moveTo>
                <a:lnTo>
                  <a:pt x="2091121" y="522780"/>
                </a:lnTo>
                <a:lnTo>
                  <a:pt x="2091121" y="1748328"/>
                </a:lnTo>
                <a:lnTo>
                  <a:pt x="1045560" y="2271108"/>
                </a:lnTo>
                <a:lnTo>
                  <a:pt x="0" y="1748328"/>
                </a:lnTo>
                <a:lnTo>
                  <a:pt x="0" y="522780"/>
                </a:lnTo>
                <a:close/>
              </a:path>
            </a:pathLst>
          </a:custGeom>
        </p:spPr>
      </p:pic>
      <p:pic>
        <p:nvPicPr>
          <p:cNvPr id="19" name="Picture Placeholder 8">
            <a:extLst>
              <a:ext uri="{FF2B5EF4-FFF2-40B4-BE49-F238E27FC236}">
                <a16:creationId xmlns:a16="http://schemas.microsoft.com/office/drawing/2014/main" id="{C9A9F1B6-4F66-45E3-B5D8-CF882F6895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0845" y="190671"/>
            <a:ext cx="927163" cy="923555"/>
          </a:xfrm>
          <a:custGeom>
            <a:avLst/>
            <a:gdLst>
              <a:gd name="connsiteX0" fmla="*/ 1045560 w 2091121"/>
              <a:gd name="connsiteY0" fmla="*/ 0 h 2271108"/>
              <a:gd name="connsiteX1" fmla="*/ 2091121 w 2091121"/>
              <a:gd name="connsiteY1" fmla="*/ 522780 h 2271108"/>
              <a:gd name="connsiteX2" fmla="*/ 2091121 w 2091121"/>
              <a:gd name="connsiteY2" fmla="*/ 1748328 h 2271108"/>
              <a:gd name="connsiteX3" fmla="*/ 1045560 w 2091121"/>
              <a:gd name="connsiteY3" fmla="*/ 2271108 h 2271108"/>
              <a:gd name="connsiteX4" fmla="*/ 0 w 2091121"/>
              <a:gd name="connsiteY4" fmla="*/ 1748328 h 2271108"/>
              <a:gd name="connsiteX5" fmla="*/ 0 w 2091121"/>
              <a:gd name="connsiteY5" fmla="*/ 522780 h 227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121" h="2271108">
                <a:moveTo>
                  <a:pt x="1045560" y="0"/>
                </a:moveTo>
                <a:lnTo>
                  <a:pt x="2091121" y="522780"/>
                </a:lnTo>
                <a:lnTo>
                  <a:pt x="2091121" y="1748328"/>
                </a:lnTo>
                <a:lnTo>
                  <a:pt x="1045560" y="2271108"/>
                </a:lnTo>
                <a:lnTo>
                  <a:pt x="0" y="1748328"/>
                </a:lnTo>
                <a:lnTo>
                  <a:pt x="0" y="522780"/>
                </a:lnTo>
                <a:close/>
              </a:path>
            </a:pathLst>
          </a:custGeom>
        </p:spPr>
      </p:pic>
      <p:sp>
        <p:nvSpPr>
          <p:cNvPr id="20" name="TextBox 19">
            <a:extLst>
              <a:ext uri="{FF2B5EF4-FFF2-40B4-BE49-F238E27FC236}">
                <a16:creationId xmlns:a16="http://schemas.microsoft.com/office/drawing/2014/main" id="{89233B9E-4F04-44F5-8537-450313A48264}"/>
              </a:ext>
            </a:extLst>
          </p:cNvPr>
          <p:cNvSpPr txBox="1"/>
          <p:nvPr/>
        </p:nvSpPr>
        <p:spPr>
          <a:xfrm>
            <a:off x="8084478" y="2298561"/>
            <a:ext cx="1175993" cy="246221"/>
          </a:xfrm>
          <a:prstGeom prst="rect">
            <a:avLst/>
          </a:prstGeom>
          <a:noFill/>
        </p:spPr>
        <p:txBody>
          <a:bodyPr wrap="square">
            <a:spAutoFit/>
          </a:bodyPr>
          <a:lstStyle/>
          <a:p>
            <a:r>
              <a:rPr lang="en-US" sz="1000" dirty="0"/>
              <a:t>Jesse Rajala</a:t>
            </a:r>
          </a:p>
        </p:txBody>
      </p:sp>
    </p:spTree>
    <p:extLst>
      <p:ext uri="{BB962C8B-B14F-4D97-AF65-F5344CB8AC3E}">
        <p14:creationId xmlns:p14="http://schemas.microsoft.com/office/powerpoint/2010/main" val="2632274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pie chart&#10;&#10;Description automatically generated">
            <a:extLst>
              <a:ext uri="{FF2B5EF4-FFF2-40B4-BE49-F238E27FC236}">
                <a16:creationId xmlns:a16="http://schemas.microsoft.com/office/drawing/2014/main" id="{DC1ABD74-127B-4116-9CB3-127E2A91A5F4}"/>
              </a:ext>
            </a:extLst>
          </p:cNvPr>
          <p:cNvPicPr>
            <a:picLocks noGrp="1" noChangeAspect="1"/>
          </p:cNvPicPr>
          <p:nvPr>
            <p:ph idx="1"/>
          </p:nvPr>
        </p:nvPicPr>
        <p:blipFill>
          <a:blip r:embed="rId3"/>
          <a:stretch>
            <a:fillRect/>
          </a:stretch>
        </p:blipFill>
        <p:spPr>
          <a:xfrm>
            <a:off x="3851920" y="65112"/>
            <a:ext cx="4340542" cy="5600700"/>
          </a:xfrm>
          <a:noFill/>
          <a:ln>
            <a:solidFill>
              <a:schemeClr val="accent1"/>
            </a:solidFill>
          </a:ln>
        </p:spPr>
      </p:pic>
      <p:sp>
        <p:nvSpPr>
          <p:cNvPr id="4" name="Date Placeholder 3" hidden="1">
            <a:extLst>
              <a:ext uri="{FF2B5EF4-FFF2-40B4-BE49-F238E27FC236}">
                <a16:creationId xmlns:a16="http://schemas.microsoft.com/office/drawing/2014/main" id="{BDCABBBD-B0D8-4408-BE09-944A20C8D680}"/>
              </a:ext>
            </a:extLst>
          </p:cNvPr>
          <p:cNvSpPr>
            <a:spLocks noGrp="1"/>
          </p:cNvSpPr>
          <p:nvPr>
            <p:ph type="dt" sz="half" idx="10"/>
          </p:nvPr>
        </p:nvSpPr>
        <p:spPr/>
        <p:txBody>
          <a:bodyPr/>
          <a:lstStyle/>
          <a:p>
            <a:pPr>
              <a:spcAft>
                <a:spcPts val="600"/>
              </a:spcAft>
            </a:pPr>
            <a:fld id="{122D090D-00C5-4D36-BC72-DC0BAED29052}" type="datetime11">
              <a:rPr lang="en-US" smtClean="0"/>
              <a:t>08:01:24</a:t>
            </a:fld>
            <a:endParaRPr lang="de-DE"/>
          </a:p>
        </p:txBody>
      </p:sp>
      <p:sp>
        <p:nvSpPr>
          <p:cNvPr id="8" name="Title 1">
            <a:extLst>
              <a:ext uri="{FF2B5EF4-FFF2-40B4-BE49-F238E27FC236}">
                <a16:creationId xmlns:a16="http://schemas.microsoft.com/office/drawing/2014/main" id="{68AEA79C-EB6C-43E1-964D-A579C1E8600C}"/>
              </a:ext>
            </a:extLst>
          </p:cNvPr>
          <p:cNvSpPr>
            <a:spLocks noGrp="1"/>
          </p:cNvSpPr>
          <p:nvPr>
            <p:ph type="title"/>
          </p:nvPr>
        </p:nvSpPr>
        <p:spPr>
          <a:xfrm>
            <a:off x="539552" y="841276"/>
            <a:ext cx="2700114" cy="2903827"/>
          </a:xfrm>
          <a:solidFill>
            <a:schemeClr val="accent1">
              <a:lumMod val="20000"/>
              <a:lumOff val="80000"/>
            </a:schemeClr>
          </a:solidFill>
        </p:spPr>
        <p:txBody>
          <a:bodyPr/>
          <a:lstStyle/>
          <a:p>
            <a:r>
              <a:rPr lang="en-GB" dirty="0"/>
              <a:t>A day in the life of</a:t>
            </a:r>
            <a:r>
              <a:rPr lang="en-US" dirty="0"/>
              <a:t> </a:t>
            </a:r>
            <a:r>
              <a:rPr lang="en-US" dirty="0">
                <a:solidFill>
                  <a:srgbClr val="C00000"/>
                </a:solidFill>
              </a:rPr>
              <a:t>a</a:t>
            </a:r>
            <a:r>
              <a:rPr lang="en-US" dirty="0"/>
              <a:t> </a:t>
            </a:r>
            <a:r>
              <a:rPr lang="en-US" dirty="0">
                <a:solidFill>
                  <a:srgbClr val="C00000"/>
                </a:solidFill>
              </a:rPr>
              <a:t>data scientist</a:t>
            </a:r>
            <a:endParaRPr lang="fi-FI" dirty="0"/>
          </a:p>
        </p:txBody>
      </p:sp>
      <p:sp>
        <p:nvSpPr>
          <p:cNvPr id="10" name="TextBox 9">
            <a:extLst>
              <a:ext uri="{FF2B5EF4-FFF2-40B4-BE49-F238E27FC236}">
                <a16:creationId xmlns:a16="http://schemas.microsoft.com/office/drawing/2014/main" id="{D39A96E6-075A-47FA-AAD0-15FD288DBA9C}"/>
              </a:ext>
            </a:extLst>
          </p:cNvPr>
          <p:cNvSpPr txBox="1"/>
          <p:nvPr/>
        </p:nvSpPr>
        <p:spPr>
          <a:xfrm>
            <a:off x="269776" y="5484168"/>
            <a:ext cx="3582144" cy="230832"/>
          </a:xfrm>
          <a:prstGeom prst="rect">
            <a:avLst/>
          </a:prstGeom>
          <a:noFill/>
        </p:spPr>
        <p:txBody>
          <a:bodyPr wrap="square">
            <a:spAutoFit/>
          </a:bodyPr>
          <a:lstStyle/>
          <a:p>
            <a:r>
              <a:rPr lang="en-US" sz="900" dirty="0"/>
              <a:t>https://twitter.com/michael_warren/status/1346281975594721280</a:t>
            </a:r>
          </a:p>
        </p:txBody>
      </p:sp>
    </p:spTree>
    <p:extLst>
      <p:ext uri="{BB962C8B-B14F-4D97-AF65-F5344CB8AC3E}">
        <p14:creationId xmlns:p14="http://schemas.microsoft.com/office/powerpoint/2010/main" val="43940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E0B3-0853-4342-BE21-BC8B483BA900}"/>
              </a:ext>
            </a:extLst>
          </p:cNvPr>
          <p:cNvSpPr>
            <a:spLocks noGrp="1"/>
          </p:cNvSpPr>
          <p:nvPr>
            <p:ph type="title"/>
          </p:nvPr>
        </p:nvSpPr>
        <p:spPr>
          <a:xfrm>
            <a:off x="898576" y="164250"/>
            <a:ext cx="7674264" cy="447060"/>
          </a:xfrm>
        </p:spPr>
        <p:txBody>
          <a:bodyPr/>
          <a:lstStyle/>
          <a:p>
            <a:r>
              <a:rPr lang="en-US" sz="4000" dirty="0">
                <a:solidFill>
                  <a:srgbClr val="92D050"/>
                </a:solidFill>
              </a:rPr>
              <a:t>People Working with Database</a:t>
            </a:r>
          </a:p>
        </p:txBody>
      </p:sp>
      <p:pic>
        <p:nvPicPr>
          <p:cNvPr id="18" name="Content Placeholder 17" descr="A picture containing LEGO, toy&#10;&#10;Description automatically generated">
            <a:extLst>
              <a:ext uri="{FF2B5EF4-FFF2-40B4-BE49-F238E27FC236}">
                <a16:creationId xmlns:a16="http://schemas.microsoft.com/office/drawing/2014/main" id="{83774561-14C2-4FC3-9445-D3B94385157D}"/>
              </a:ext>
            </a:extLst>
          </p:cNvPr>
          <p:cNvPicPr>
            <a:picLocks noGrp="1" noChangeAspect="1"/>
          </p:cNvPicPr>
          <p:nvPr>
            <p:ph idx="1"/>
          </p:nvPr>
        </p:nvPicPr>
        <p:blipFill>
          <a:blip r:embed="rId3"/>
          <a:stretch>
            <a:fillRect/>
          </a:stretch>
        </p:blipFill>
        <p:spPr>
          <a:xfrm>
            <a:off x="904688" y="1057300"/>
            <a:ext cx="1491227" cy="1603313"/>
          </a:xfrm>
        </p:spPr>
      </p:pic>
      <p:sp>
        <p:nvSpPr>
          <p:cNvPr id="4" name="Date Placeholder 3">
            <a:extLst>
              <a:ext uri="{FF2B5EF4-FFF2-40B4-BE49-F238E27FC236}">
                <a16:creationId xmlns:a16="http://schemas.microsoft.com/office/drawing/2014/main" id="{4BBF8FC0-2DFF-490F-8AD3-E05525BEABE8}"/>
              </a:ext>
            </a:extLst>
          </p:cNvPr>
          <p:cNvSpPr>
            <a:spLocks noGrp="1"/>
          </p:cNvSpPr>
          <p:nvPr>
            <p:ph type="dt" sz="half" idx="10"/>
          </p:nvPr>
        </p:nvSpPr>
        <p:spPr>
          <a:xfrm>
            <a:off x="5056956" y="4723232"/>
            <a:ext cx="3619500" cy="154782"/>
          </a:xfrm>
        </p:spPr>
        <p:txBody>
          <a:bodyPr/>
          <a:lstStyle/>
          <a:p>
            <a:fld id="{50AD14FD-5980-4A4C-8130-82912B34D96A}" type="datetime11">
              <a:rPr lang="en-US" smtClean="0"/>
              <a:t>08:01:24</a:t>
            </a:fld>
            <a:endParaRPr lang="de-DE" dirty="0"/>
          </a:p>
        </p:txBody>
      </p:sp>
      <p:cxnSp>
        <p:nvCxnSpPr>
          <p:cNvPr id="10" name="Straight Arrow Connector 9">
            <a:extLst>
              <a:ext uri="{FF2B5EF4-FFF2-40B4-BE49-F238E27FC236}">
                <a16:creationId xmlns:a16="http://schemas.microsoft.com/office/drawing/2014/main" id="{34740B4A-E346-4905-81A0-E9736D539CD8}"/>
              </a:ext>
            </a:extLst>
          </p:cNvPr>
          <p:cNvCxnSpPr/>
          <p:nvPr/>
        </p:nvCxnSpPr>
        <p:spPr>
          <a:xfrm>
            <a:off x="2366825" y="1889356"/>
            <a:ext cx="871333" cy="404031"/>
          </a:xfrm>
          <a:prstGeom prst="straightConnector1">
            <a:avLst/>
          </a:prstGeom>
          <a:ln w="5715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9DDB6B21-9A06-4D67-AAA4-8381E8D97E80}"/>
              </a:ext>
            </a:extLst>
          </p:cNvPr>
          <p:cNvCxnSpPr>
            <a:cxnSpLocks/>
          </p:cNvCxnSpPr>
          <p:nvPr/>
        </p:nvCxnSpPr>
        <p:spPr>
          <a:xfrm flipH="1">
            <a:off x="5852034" y="1897778"/>
            <a:ext cx="792088" cy="381389"/>
          </a:xfrm>
          <a:prstGeom prst="straightConnector1">
            <a:avLst/>
          </a:prstGeom>
          <a:ln w="57150">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C4326CE6-A025-4CE8-AC8C-15BB041BDB80}"/>
              </a:ext>
            </a:extLst>
          </p:cNvPr>
          <p:cNvCxnSpPr>
            <a:cxnSpLocks/>
          </p:cNvCxnSpPr>
          <p:nvPr/>
        </p:nvCxnSpPr>
        <p:spPr>
          <a:xfrm flipV="1">
            <a:off x="4572000" y="3071780"/>
            <a:ext cx="0" cy="361784"/>
          </a:xfrm>
          <a:prstGeom prst="straightConnector1">
            <a:avLst/>
          </a:prstGeom>
          <a:ln w="57150">
            <a:headEnd type="none" w="med" len="med"/>
            <a:tailEnd type="triangle" w="med" len="med"/>
          </a:ln>
        </p:spPr>
        <p:style>
          <a:lnRef idx="2">
            <a:schemeClr val="dk1"/>
          </a:lnRef>
          <a:fillRef idx="0">
            <a:schemeClr val="dk1"/>
          </a:fillRef>
          <a:effectRef idx="1">
            <a:schemeClr val="dk1"/>
          </a:effectRef>
          <a:fontRef idx="minor">
            <a:schemeClr val="tx1"/>
          </a:fontRef>
        </p:style>
      </p:cxnSp>
      <p:pic>
        <p:nvPicPr>
          <p:cNvPr id="14" name="Content Placeholder 13" descr="A picture containing outdoor, plant, hillside, lush&#10;&#10;Description automatically generated">
            <a:extLst>
              <a:ext uri="{FF2B5EF4-FFF2-40B4-BE49-F238E27FC236}">
                <a16:creationId xmlns:a16="http://schemas.microsoft.com/office/drawing/2014/main" id="{5AA62E2F-5F39-4AAE-84A2-62D8C040C568}"/>
              </a:ext>
            </a:extLst>
          </p:cNvPr>
          <p:cNvPicPr>
            <a:picLocks noChangeAspect="1"/>
          </p:cNvPicPr>
          <p:nvPr/>
        </p:nvPicPr>
        <p:blipFill rotWithShape="1">
          <a:blip r:embed="rId4"/>
          <a:srcRect t="39099" r="-1" b="38036"/>
          <a:stretch/>
        </p:blipFill>
        <p:spPr>
          <a:xfrm>
            <a:off x="3227308" y="1903009"/>
            <a:ext cx="2608942" cy="1190589"/>
          </a:xfrm>
          <a:prstGeom prst="rect">
            <a:avLst/>
          </a:prstGeom>
          <a:noFill/>
        </p:spPr>
      </p:pic>
      <p:sp>
        <p:nvSpPr>
          <p:cNvPr id="16" name="TextBox 15">
            <a:extLst>
              <a:ext uri="{FF2B5EF4-FFF2-40B4-BE49-F238E27FC236}">
                <a16:creationId xmlns:a16="http://schemas.microsoft.com/office/drawing/2014/main" id="{9E33915A-725B-41D0-BDF2-E45D04409119}"/>
              </a:ext>
            </a:extLst>
          </p:cNvPr>
          <p:cNvSpPr txBox="1"/>
          <p:nvPr/>
        </p:nvSpPr>
        <p:spPr>
          <a:xfrm>
            <a:off x="389811" y="5208668"/>
            <a:ext cx="6491064" cy="323165"/>
          </a:xfrm>
          <a:prstGeom prst="rect">
            <a:avLst/>
          </a:prstGeom>
          <a:noFill/>
        </p:spPr>
        <p:txBody>
          <a:bodyPr wrap="square">
            <a:spAutoFit/>
          </a:bodyPr>
          <a:lstStyle/>
          <a:p>
            <a:r>
              <a:rPr lang="en-US" sz="500" dirty="0">
                <a:hlinkClick r:id="rId5"/>
              </a:rPr>
              <a:t>https://unsplash.com/photos/53ark9ceU8A</a:t>
            </a:r>
            <a:endParaRPr lang="en-US" sz="500" dirty="0"/>
          </a:p>
          <a:p>
            <a:r>
              <a:rPr lang="en-US" sz="500" dirty="0">
                <a:hlinkClick r:id="rId6"/>
              </a:rPr>
              <a:t>https://www.pngitem.com/middle/wRhiwh_ruler-clipart-horizontal-construction-worker-cartoon-free-hd/</a:t>
            </a:r>
            <a:endParaRPr lang="en-US" sz="500" dirty="0"/>
          </a:p>
          <a:p>
            <a:r>
              <a:rPr lang="en-US" sz="500" dirty="0"/>
              <a:t>https://freesvg.org/city-guardian</a:t>
            </a:r>
          </a:p>
        </p:txBody>
      </p:sp>
      <p:sp>
        <p:nvSpPr>
          <p:cNvPr id="20" name="TextBox 19">
            <a:extLst>
              <a:ext uri="{FF2B5EF4-FFF2-40B4-BE49-F238E27FC236}">
                <a16:creationId xmlns:a16="http://schemas.microsoft.com/office/drawing/2014/main" id="{CE8A4B12-24BB-4E32-B862-593E5EB651B1}"/>
              </a:ext>
            </a:extLst>
          </p:cNvPr>
          <p:cNvSpPr txBox="1"/>
          <p:nvPr/>
        </p:nvSpPr>
        <p:spPr>
          <a:xfrm>
            <a:off x="3777538" y="1235078"/>
            <a:ext cx="1547664" cy="646331"/>
          </a:xfrm>
          <a:prstGeom prst="rect">
            <a:avLst/>
          </a:prstGeom>
          <a:noFill/>
        </p:spPr>
        <p:txBody>
          <a:bodyPr wrap="square">
            <a:spAutoFit/>
          </a:bodyPr>
          <a:lstStyle/>
          <a:p>
            <a:pPr algn="ctr"/>
            <a:r>
              <a:rPr lang="en-US" b="1" dirty="0">
                <a:solidFill>
                  <a:schemeClr val="accent4">
                    <a:lumMod val="60000"/>
                    <a:lumOff val="40000"/>
                  </a:schemeClr>
                </a:solidFill>
              </a:rPr>
              <a:t>Database</a:t>
            </a:r>
            <a:r>
              <a:rPr lang="en-US" b="1" dirty="0"/>
              <a:t> as a data farm</a:t>
            </a:r>
          </a:p>
        </p:txBody>
      </p:sp>
      <p:sp>
        <p:nvSpPr>
          <p:cNvPr id="22" name="TextBox 21">
            <a:extLst>
              <a:ext uri="{FF2B5EF4-FFF2-40B4-BE49-F238E27FC236}">
                <a16:creationId xmlns:a16="http://schemas.microsoft.com/office/drawing/2014/main" id="{34B7A239-372D-4560-810B-FFEFE7519142}"/>
              </a:ext>
            </a:extLst>
          </p:cNvPr>
          <p:cNvSpPr txBox="1"/>
          <p:nvPr/>
        </p:nvSpPr>
        <p:spPr>
          <a:xfrm>
            <a:off x="389811" y="2663778"/>
            <a:ext cx="2358008" cy="830997"/>
          </a:xfrm>
          <a:prstGeom prst="rect">
            <a:avLst/>
          </a:prstGeom>
          <a:noFill/>
        </p:spPr>
        <p:txBody>
          <a:bodyPr wrap="square">
            <a:spAutoFit/>
          </a:bodyPr>
          <a:lstStyle/>
          <a:p>
            <a:pPr algn="ctr"/>
            <a:r>
              <a:rPr lang="en-US" sz="1600" b="1" dirty="0">
                <a:solidFill>
                  <a:schemeClr val="accent4">
                    <a:lumMod val="60000"/>
                    <a:lumOff val="40000"/>
                  </a:schemeClr>
                </a:solidFill>
              </a:rPr>
              <a:t>Database developer </a:t>
            </a:r>
            <a:r>
              <a:rPr lang="en-US" sz="1600" b="1" dirty="0"/>
              <a:t>as the builder of a data farm</a:t>
            </a:r>
          </a:p>
        </p:txBody>
      </p:sp>
      <p:sp>
        <p:nvSpPr>
          <p:cNvPr id="25" name="TextBox 24">
            <a:extLst>
              <a:ext uri="{FF2B5EF4-FFF2-40B4-BE49-F238E27FC236}">
                <a16:creationId xmlns:a16="http://schemas.microsoft.com/office/drawing/2014/main" id="{62A75CF7-C68F-4685-B91D-03567BB229B2}"/>
              </a:ext>
            </a:extLst>
          </p:cNvPr>
          <p:cNvSpPr txBox="1"/>
          <p:nvPr/>
        </p:nvSpPr>
        <p:spPr>
          <a:xfrm>
            <a:off x="6300452" y="2609590"/>
            <a:ext cx="2300459" cy="830997"/>
          </a:xfrm>
          <a:prstGeom prst="rect">
            <a:avLst/>
          </a:prstGeom>
          <a:noFill/>
        </p:spPr>
        <p:txBody>
          <a:bodyPr wrap="square">
            <a:spAutoFit/>
          </a:bodyPr>
          <a:lstStyle/>
          <a:p>
            <a:pPr algn="ctr"/>
            <a:r>
              <a:rPr lang="en-US" sz="1600" b="1" dirty="0">
                <a:solidFill>
                  <a:schemeClr val="accent4">
                    <a:lumMod val="60000"/>
                    <a:lumOff val="40000"/>
                  </a:schemeClr>
                </a:solidFill>
              </a:rPr>
              <a:t>Database manager </a:t>
            </a:r>
            <a:r>
              <a:rPr lang="en-US" sz="1600" b="1" dirty="0"/>
              <a:t>as guard of the data farm</a:t>
            </a:r>
          </a:p>
        </p:txBody>
      </p:sp>
      <p:pic>
        <p:nvPicPr>
          <p:cNvPr id="29" name="Picture 28" descr="A picture containing toy&#10;&#10;Description automatically generated">
            <a:extLst>
              <a:ext uri="{FF2B5EF4-FFF2-40B4-BE49-F238E27FC236}">
                <a16:creationId xmlns:a16="http://schemas.microsoft.com/office/drawing/2014/main" id="{AD2A22FD-9543-409A-A026-7E339DB4AEC4}"/>
              </a:ext>
            </a:extLst>
          </p:cNvPr>
          <p:cNvPicPr>
            <a:picLocks noChangeAspect="1"/>
          </p:cNvPicPr>
          <p:nvPr/>
        </p:nvPicPr>
        <p:blipFill>
          <a:blip r:embed="rId7"/>
          <a:stretch>
            <a:fillRect/>
          </a:stretch>
        </p:blipFill>
        <p:spPr>
          <a:xfrm>
            <a:off x="6603704" y="915637"/>
            <a:ext cx="1693953" cy="1693953"/>
          </a:xfrm>
          <a:prstGeom prst="rect">
            <a:avLst/>
          </a:prstGeom>
        </p:spPr>
      </p:pic>
      <p:pic>
        <p:nvPicPr>
          <p:cNvPr id="31" name="Picture 30" descr="A picture containing vector graphics&#10;&#10;Description automatically generated">
            <a:extLst>
              <a:ext uri="{FF2B5EF4-FFF2-40B4-BE49-F238E27FC236}">
                <a16:creationId xmlns:a16="http://schemas.microsoft.com/office/drawing/2014/main" id="{6366308A-C6EE-4DBF-B805-2CEFAE5BB5E3}"/>
              </a:ext>
            </a:extLst>
          </p:cNvPr>
          <p:cNvPicPr>
            <a:picLocks noChangeAspect="1"/>
          </p:cNvPicPr>
          <p:nvPr/>
        </p:nvPicPr>
        <p:blipFill>
          <a:blip r:embed="rId8"/>
          <a:stretch>
            <a:fillRect/>
          </a:stretch>
        </p:blipFill>
        <p:spPr>
          <a:xfrm>
            <a:off x="3777538" y="3551013"/>
            <a:ext cx="1691158" cy="1691158"/>
          </a:xfrm>
          <a:prstGeom prst="rect">
            <a:avLst/>
          </a:prstGeom>
        </p:spPr>
      </p:pic>
      <p:sp>
        <p:nvSpPr>
          <p:cNvPr id="34" name="TextBox 33">
            <a:extLst>
              <a:ext uri="{FF2B5EF4-FFF2-40B4-BE49-F238E27FC236}">
                <a16:creationId xmlns:a16="http://schemas.microsoft.com/office/drawing/2014/main" id="{7B1DD64B-106F-42B7-A64C-F15CC807D3C4}"/>
              </a:ext>
            </a:extLst>
          </p:cNvPr>
          <p:cNvSpPr txBox="1"/>
          <p:nvPr/>
        </p:nvSpPr>
        <p:spPr>
          <a:xfrm>
            <a:off x="2004336" y="4032906"/>
            <a:ext cx="2194891" cy="1323439"/>
          </a:xfrm>
          <a:prstGeom prst="rect">
            <a:avLst/>
          </a:prstGeom>
          <a:noFill/>
        </p:spPr>
        <p:txBody>
          <a:bodyPr wrap="square">
            <a:spAutoFit/>
          </a:bodyPr>
          <a:lstStyle/>
          <a:p>
            <a:pPr algn="ctr"/>
            <a:r>
              <a:rPr lang="en-US" sz="1600" b="1" dirty="0">
                <a:solidFill>
                  <a:schemeClr val="accent4">
                    <a:lumMod val="60000"/>
                    <a:lumOff val="40000"/>
                  </a:schemeClr>
                </a:solidFill>
              </a:rPr>
              <a:t>MySQL analyst </a:t>
            </a:r>
            <a:r>
              <a:rPr lang="en-US" sz="1600" b="1" dirty="0"/>
              <a:t>as a chief who makes </a:t>
            </a:r>
            <a:r>
              <a:rPr lang="en-US" sz="1600" b="1" u="sng" dirty="0"/>
              <a:t>salad</a:t>
            </a:r>
            <a:r>
              <a:rPr lang="en-US" sz="1600" b="1" dirty="0"/>
              <a:t> using vegetable obtained from the data farm</a:t>
            </a:r>
          </a:p>
        </p:txBody>
      </p:sp>
      <p:pic>
        <p:nvPicPr>
          <p:cNvPr id="38" name="Picture 37" descr="A person in a suit and tie&#10;&#10;Description automatically generated with medium confidence">
            <a:extLst>
              <a:ext uri="{FF2B5EF4-FFF2-40B4-BE49-F238E27FC236}">
                <a16:creationId xmlns:a16="http://schemas.microsoft.com/office/drawing/2014/main" id="{C441AF1C-3DE7-48F9-8EDF-7F9E5B517CA8}"/>
              </a:ext>
            </a:extLst>
          </p:cNvPr>
          <p:cNvPicPr>
            <a:picLocks noChangeAspect="1"/>
          </p:cNvPicPr>
          <p:nvPr/>
        </p:nvPicPr>
        <p:blipFill>
          <a:blip r:embed="rId9"/>
          <a:stretch>
            <a:fillRect/>
          </a:stretch>
        </p:blipFill>
        <p:spPr>
          <a:xfrm>
            <a:off x="6716874" y="3648455"/>
            <a:ext cx="845579" cy="1691158"/>
          </a:xfrm>
          <a:prstGeom prst="rect">
            <a:avLst/>
          </a:prstGeom>
        </p:spPr>
      </p:pic>
      <p:cxnSp>
        <p:nvCxnSpPr>
          <p:cNvPr id="39" name="Straight Arrow Connector 38">
            <a:extLst>
              <a:ext uri="{FF2B5EF4-FFF2-40B4-BE49-F238E27FC236}">
                <a16:creationId xmlns:a16="http://schemas.microsoft.com/office/drawing/2014/main" id="{002C1249-620A-4677-B803-B20858A7FF90}"/>
              </a:ext>
            </a:extLst>
          </p:cNvPr>
          <p:cNvCxnSpPr>
            <a:cxnSpLocks/>
          </p:cNvCxnSpPr>
          <p:nvPr/>
        </p:nvCxnSpPr>
        <p:spPr>
          <a:xfrm>
            <a:off x="5436096" y="4396592"/>
            <a:ext cx="1226959" cy="0"/>
          </a:xfrm>
          <a:prstGeom prst="straightConnector1">
            <a:avLst/>
          </a:prstGeom>
          <a:ln w="5715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DDC4A7E1-25F4-4C62-88EC-EE389DAD6044}"/>
              </a:ext>
            </a:extLst>
          </p:cNvPr>
          <p:cNvSpPr txBox="1"/>
          <p:nvPr/>
        </p:nvSpPr>
        <p:spPr>
          <a:xfrm>
            <a:off x="7553566" y="3743643"/>
            <a:ext cx="1440093" cy="1169551"/>
          </a:xfrm>
          <a:prstGeom prst="rect">
            <a:avLst/>
          </a:prstGeom>
          <a:solidFill>
            <a:schemeClr val="accent2">
              <a:lumMod val="20000"/>
              <a:lumOff val="80000"/>
            </a:schemeClr>
          </a:solidFill>
        </p:spPr>
        <p:txBody>
          <a:bodyPr wrap="square">
            <a:spAutoFit/>
          </a:bodyPr>
          <a:lstStyle/>
          <a:p>
            <a:pPr algn="ctr"/>
            <a:r>
              <a:rPr lang="en-US" sz="1400" b="1" dirty="0">
                <a:solidFill>
                  <a:schemeClr val="tx2"/>
                </a:solidFill>
              </a:rPr>
              <a:t>Decision maker </a:t>
            </a:r>
            <a:r>
              <a:rPr lang="en-US" sz="1400" b="1" dirty="0"/>
              <a:t>of company as the customer to serve</a:t>
            </a:r>
          </a:p>
        </p:txBody>
      </p:sp>
    </p:spTree>
    <p:extLst>
      <p:ext uri="{BB962C8B-B14F-4D97-AF65-F5344CB8AC3E}">
        <p14:creationId xmlns:p14="http://schemas.microsoft.com/office/powerpoint/2010/main" val="218187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92D050"/>
                </a:solidFill>
              </a:rPr>
              <a:t>An Analytical Mind/Data Literacy?</a:t>
            </a:r>
            <a:endParaRPr lang="fi-FI" sz="4000" dirty="0">
              <a:solidFill>
                <a:srgbClr val="92D050"/>
              </a:solidFill>
            </a:endParaRPr>
          </a:p>
        </p:txBody>
      </p:sp>
      <p:sp>
        <p:nvSpPr>
          <p:cNvPr id="3" name="Content Placeholder 2"/>
          <p:cNvSpPr>
            <a:spLocks noGrp="1"/>
          </p:cNvSpPr>
          <p:nvPr>
            <p:ph idx="1"/>
          </p:nvPr>
        </p:nvSpPr>
        <p:spPr>
          <a:xfrm>
            <a:off x="378750" y="1074948"/>
            <a:ext cx="5194920" cy="2693144"/>
          </a:xfrm>
        </p:spPr>
        <p:txBody>
          <a:bodyPr/>
          <a:lstStyle/>
          <a:p>
            <a:r>
              <a:rPr lang="en-US" sz="2400" dirty="0"/>
              <a:t>Why it is important?</a:t>
            </a:r>
          </a:p>
          <a:p>
            <a:r>
              <a:rPr lang="en-US" sz="2400" dirty="0"/>
              <a:t>How to obtain an analytic mind?</a:t>
            </a:r>
          </a:p>
          <a:p>
            <a:pPr lvl="1"/>
            <a:r>
              <a:rPr lang="en-US" sz="1600" b="0" dirty="0"/>
              <a:t>You will understand what is an analytic mind via doing the </a:t>
            </a:r>
            <a:r>
              <a:rPr lang="en-US" sz="1600" b="0" i="1" dirty="0"/>
              <a:t>big assignment</a:t>
            </a:r>
            <a:r>
              <a:rPr lang="en-US" sz="1600" b="0" dirty="0"/>
              <a:t>.</a:t>
            </a:r>
          </a:p>
        </p:txBody>
      </p:sp>
      <p:sp>
        <p:nvSpPr>
          <p:cNvPr id="4" name="Date Placeholder 3"/>
          <p:cNvSpPr>
            <a:spLocks noGrp="1"/>
          </p:cNvSpPr>
          <p:nvPr>
            <p:ph type="dt" sz="half" idx="10"/>
          </p:nvPr>
        </p:nvSpPr>
        <p:spPr/>
        <p:txBody>
          <a:bodyPr/>
          <a:lstStyle/>
          <a:p>
            <a:fld id="{2FCA71CB-15EC-4B81-9876-0183C8434815}" type="datetime11">
              <a:rPr lang="en-US" smtClean="0"/>
              <a:t>08:01:24</a:t>
            </a:fld>
            <a:endParaRPr lang="de-DE" dirty="0"/>
          </a:p>
        </p:txBody>
      </p:sp>
      <p:pic>
        <p:nvPicPr>
          <p:cNvPr id="1026" name="Picture 2" descr="LEGO 10,000 LB=4,535.9+ KG of TECHNIC/MINDSTORMS Bulk Lot/Pound Brick Piece  Part - The Brick Bank">
            <a:extLst>
              <a:ext uri="{FF2B5EF4-FFF2-40B4-BE49-F238E27FC236}">
                <a16:creationId xmlns:a16="http://schemas.microsoft.com/office/drawing/2014/main" id="{2EFE087F-5098-A64E-BDAC-487546D6B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01517"/>
            <a:ext cx="1127880" cy="11285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LAN, ITALY - NOVEMBER 17: Lego Bricks On Display At G Come.. Stock Photo,  Picture And Royalty Free Image. Image 90047952.">
            <a:extLst>
              <a:ext uri="{FF2B5EF4-FFF2-40B4-BE49-F238E27FC236}">
                <a16:creationId xmlns:a16="http://schemas.microsoft.com/office/drawing/2014/main" id="{FAB7DDDC-8E78-764B-8947-1852BA02B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482" y="3001516"/>
            <a:ext cx="1699031" cy="1128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392B880-9886-B94A-B38E-4F00F782A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9933" y="3469157"/>
            <a:ext cx="2669209" cy="16205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4E74151-9C5D-5C4F-B403-BA2DBC023BB6}"/>
              </a:ext>
            </a:extLst>
          </p:cNvPr>
          <p:cNvSpPr/>
          <p:nvPr/>
        </p:nvSpPr>
        <p:spPr>
          <a:xfrm>
            <a:off x="1636458" y="4161090"/>
            <a:ext cx="671979" cy="369332"/>
          </a:xfrm>
          <a:prstGeom prst="rect">
            <a:avLst/>
          </a:prstGeom>
        </p:spPr>
        <p:txBody>
          <a:bodyPr wrap="none">
            <a:spAutoFit/>
          </a:bodyPr>
          <a:lstStyle/>
          <a:p>
            <a:r>
              <a:rPr lang="en-US" dirty="0"/>
              <a:t>Data</a:t>
            </a:r>
            <a:endParaRPr lang="en-GB" dirty="0"/>
          </a:p>
        </p:txBody>
      </p:sp>
      <p:sp>
        <p:nvSpPr>
          <p:cNvPr id="10" name="Rectangle 9">
            <a:extLst>
              <a:ext uri="{FF2B5EF4-FFF2-40B4-BE49-F238E27FC236}">
                <a16:creationId xmlns:a16="http://schemas.microsoft.com/office/drawing/2014/main" id="{B204527F-4FB1-134A-9F6D-232AB4C9C01B}"/>
              </a:ext>
            </a:extLst>
          </p:cNvPr>
          <p:cNvSpPr/>
          <p:nvPr/>
        </p:nvSpPr>
        <p:spPr>
          <a:xfrm>
            <a:off x="7476075" y="4695552"/>
            <a:ext cx="1569660" cy="307777"/>
          </a:xfrm>
          <a:prstGeom prst="rect">
            <a:avLst/>
          </a:prstGeom>
        </p:spPr>
        <p:txBody>
          <a:bodyPr wrap="none">
            <a:spAutoFit/>
          </a:bodyPr>
          <a:lstStyle/>
          <a:p>
            <a:r>
              <a:rPr lang="en-US" sz="1400" dirty="0"/>
              <a:t>Business insights</a:t>
            </a:r>
            <a:endParaRPr lang="en-GB" sz="1400" dirty="0"/>
          </a:p>
        </p:txBody>
      </p:sp>
      <p:sp>
        <p:nvSpPr>
          <p:cNvPr id="7" name="Rectangle 6">
            <a:extLst>
              <a:ext uri="{FF2B5EF4-FFF2-40B4-BE49-F238E27FC236}">
                <a16:creationId xmlns:a16="http://schemas.microsoft.com/office/drawing/2014/main" id="{978994FA-63BF-BB48-84A3-882E1D0C5499}"/>
              </a:ext>
            </a:extLst>
          </p:cNvPr>
          <p:cNvSpPr/>
          <p:nvPr/>
        </p:nvSpPr>
        <p:spPr>
          <a:xfrm>
            <a:off x="4138134" y="5502201"/>
            <a:ext cx="5042377" cy="246221"/>
          </a:xfrm>
          <a:prstGeom prst="rect">
            <a:avLst/>
          </a:prstGeom>
        </p:spPr>
        <p:txBody>
          <a:bodyPr wrap="square">
            <a:spAutoFit/>
          </a:bodyPr>
          <a:lstStyle/>
          <a:p>
            <a:r>
              <a:rPr lang="en-GB" sz="500" dirty="0"/>
              <a:t>https://</a:t>
            </a:r>
            <a:r>
              <a:rPr lang="en-GB" sz="500" dirty="0" err="1"/>
              <a:t>www.lego.com</a:t>
            </a:r>
            <a:r>
              <a:rPr lang="en-GB" sz="500" dirty="0"/>
              <a:t>/fi-fi/product/bugatti-chiron-42083?ef_id=CjwKCAjw19z6BRAYEiwAmo64LcID7ZJkOsd7djGKNf0ISlSGGwKZYP2Rub3LGal_hJQmEgP4HPk_ZhoCx-cQAvD_BwE:G:s&amp;s_kwcid=AL!933!3!433398418503!!!g!296303633664!&amp;</a:t>
            </a:r>
            <a:r>
              <a:rPr lang="en-GB" sz="500" dirty="0" err="1"/>
              <a:t>cmp</a:t>
            </a:r>
            <a:r>
              <a:rPr lang="en-GB" sz="500" dirty="0"/>
              <a:t>=KAC-INI-GOOGEU-</a:t>
            </a:r>
          </a:p>
        </p:txBody>
      </p:sp>
      <p:sp>
        <p:nvSpPr>
          <p:cNvPr id="8" name="Right Arrow 7">
            <a:extLst>
              <a:ext uri="{FF2B5EF4-FFF2-40B4-BE49-F238E27FC236}">
                <a16:creationId xmlns:a16="http://schemas.microsoft.com/office/drawing/2014/main" id="{B86C1B76-0387-104B-B653-055873015A87}"/>
              </a:ext>
            </a:extLst>
          </p:cNvPr>
          <p:cNvSpPr/>
          <p:nvPr/>
        </p:nvSpPr>
        <p:spPr>
          <a:xfrm rot="1445400">
            <a:off x="3800737" y="3787358"/>
            <a:ext cx="1546608" cy="432048"/>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ln w="0"/>
              <a:solidFill>
                <a:sysClr val="windowText" lastClr="000000"/>
              </a:solidFill>
              <a:effectLst>
                <a:outerShdw blurRad="38100" dist="19050" dir="2700000" algn="tl" rotWithShape="0">
                  <a:schemeClr val="dk1">
                    <a:alpha val="40000"/>
                  </a:schemeClr>
                </a:outerShdw>
              </a:effectLst>
            </a:endParaRPr>
          </a:p>
        </p:txBody>
      </p:sp>
      <p:pic>
        <p:nvPicPr>
          <p:cNvPr id="1032" name="Picture 8" descr="two hands teamwork stack up lego set as a wall on white background Stock  Photo - Alamy">
            <a:extLst>
              <a:ext uri="{FF2B5EF4-FFF2-40B4-BE49-F238E27FC236}">
                <a16:creationId xmlns:a16="http://schemas.microsoft.com/office/drawing/2014/main" id="{D9111E97-1979-524D-BAC8-03167B43B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1530249"/>
            <a:ext cx="1889297" cy="1687291"/>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4722C634-1633-5C46-95E0-84A948643AEE}"/>
              </a:ext>
            </a:extLst>
          </p:cNvPr>
          <p:cNvSpPr/>
          <p:nvPr/>
        </p:nvSpPr>
        <p:spPr>
          <a:xfrm rot="20028155">
            <a:off x="3791335" y="2807204"/>
            <a:ext cx="1633280" cy="432048"/>
          </a:xfrm>
          <a:prstGeom prst="rightArrow">
            <a:avLst/>
          </a:prstGeom>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ln w="0"/>
              <a:solidFill>
                <a:sysClr val="windowText" lastClr="000000"/>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BDB368EC-23DD-3F44-B490-F16A630A037C}"/>
              </a:ext>
            </a:extLst>
          </p:cNvPr>
          <p:cNvSpPr/>
          <p:nvPr/>
        </p:nvSpPr>
        <p:spPr>
          <a:xfrm>
            <a:off x="3664068" y="4465991"/>
            <a:ext cx="1532792" cy="261610"/>
          </a:xfrm>
          <a:prstGeom prst="rect">
            <a:avLst/>
          </a:prstGeom>
        </p:spPr>
        <p:txBody>
          <a:bodyPr wrap="none">
            <a:spAutoFit/>
          </a:bodyPr>
          <a:lstStyle/>
          <a:p>
            <a:r>
              <a:rPr lang="en-US" sz="1100" b="1" dirty="0">
                <a:solidFill>
                  <a:srgbClr val="0070C0"/>
                </a:solidFill>
              </a:rPr>
              <a:t>SQL + analytic mind</a:t>
            </a:r>
            <a:endParaRPr lang="en-GB" sz="1100" b="1" dirty="0">
              <a:solidFill>
                <a:srgbClr val="0070C0"/>
              </a:solidFill>
            </a:endParaRPr>
          </a:p>
        </p:txBody>
      </p:sp>
      <p:sp>
        <p:nvSpPr>
          <p:cNvPr id="16" name="Rectangle 15">
            <a:extLst>
              <a:ext uri="{FF2B5EF4-FFF2-40B4-BE49-F238E27FC236}">
                <a16:creationId xmlns:a16="http://schemas.microsoft.com/office/drawing/2014/main" id="{A6A4FCDB-4E47-D74A-9A7B-9C2713373665}"/>
              </a:ext>
            </a:extLst>
          </p:cNvPr>
          <p:cNvSpPr/>
          <p:nvPr/>
        </p:nvSpPr>
        <p:spPr>
          <a:xfrm>
            <a:off x="4138134" y="2653640"/>
            <a:ext cx="474810" cy="261610"/>
          </a:xfrm>
          <a:prstGeom prst="rect">
            <a:avLst/>
          </a:prstGeom>
        </p:spPr>
        <p:txBody>
          <a:bodyPr wrap="none">
            <a:spAutoFit/>
          </a:bodyPr>
          <a:lstStyle/>
          <a:p>
            <a:r>
              <a:rPr lang="en-US" sz="1100" b="1" dirty="0">
                <a:solidFill>
                  <a:srgbClr val="0070C0"/>
                </a:solidFill>
              </a:rPr>
              <a:t>SQL</a:t>
            </a:r>
            <a:endParaRPr lang="en-GB" sz="1100" b="1" dirty="0">
              <a:solidFill>
                <a:srgbClr val="0070C0"/>
              </a:solidFill>
            </a:endParaRPr>
          </a:p>
        </p:txBody>
      </p:sp>
      <p:sp>
        <p:nvSpPr>
          <p:cNvPr id="9" name="Rectangle 8">
            <a:extLst>
              <a:ext uri="{FF2B5EF4-FFF2-40B4-BE49-F238E27FC236}">
                <a16:creationId xmlns:a16="http://schemas.microsoft.com/office/drawing/2014/main" id="{C219DB21-18ED-EA4B-8482-775B13A6C7F4}"/>
              </a:ext>
            </a:extLst>
          </p:cNvPr>
          <p:cNvSpPr/>
          <p:nvPr/>
        </p:nvSpPr>
        <p:spPr>
          <a:xfrm>
            <a:off x="7593033" y="2396646"/>
            <a:ext cx="1476686" cy="523220"/>
          </a:xfrm>
          <a:prstGeom prst="rect">
            <a:avLst/>
          </a:prstGeom>
        </p:spPr>
        <p:txBody>
          <a:bodyPr wrap="none">
            <a:spAutoFit/>
          </a:bodyPr>
          <a:lstStyle/>
          <a:p>
            <a:pPr algn="ctr"/>
            <a:r>
              <a:rPr lang="en-US" sz="1400" dirty="0"/>
              <a:t>More organized </a:t>
            </a:r>
            <a:br>
              <a:rPr lang="en-US" sz="1400" dirty="0"/>
            </a:br>
            <a:r>
              <a:rPr lang="en-US" sz="1400" dirty="0"/>
              <a:t>data</a:t>
            </a:r>
            <a:endParaRPr lang="en-GB" sz="1400" dirty="0"/>
          </a:p>
        </p:txBody>
      </p:sp>
    </p:spTree>
    <p:extLst>
      <p:ext uri="{BB962C8B-B14F-4D97-AF65-F5344CB8AC3E}">
        <p14:creationId xmlns:p14="http://schemas.microsoft.com/office/powerpoint/2010/main" val="516225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638C3C-45DF-43E9-9E64-832BC6325E26}"/>
              </a:ext>
            </a:extLst>
          </p:cNvPr>
          <p:cNvSpPr txBox="1">
            <a:spLocks/>
          </p:cNvSpPr>
          <p:nvPr/>
        </p:nvSpPr>
        <p:spPr>
          <a:xfrm>
            <a:off x="468313" y="1657740"/>
            <a:ext cx="3319477" cy="2694083"/>
          </a:xfrm>
          <a:prstGeom prst="rect">
            <a:avLst/>
          </a:prstGeom>
        </p:spPr>
        <p:txBody>
          <a:bodyPr lIns="0" tIns="0" rIns="0" bIns="0" anchor="t">
            <a:normAutofit/>
          </a:bodyPr>
          <a:lstStyle>
            <a:lvl1pPr algn="ctr" defTabSz="457200" rtl="0" eaLnBrk="1" fontAlgn="base" hangingPunct="1">
              <a:spcBef>
                <a:spcPct val="0"/>
              </a:spcBef>
              <a:spcAft>
                <a:spcPct val="0"/>
              </a:spcAft>
              <a:defRPr sz="4400" b="1" kern="1200" cap="none" baseline="0">
                <a:solidFill>
                  <a:srgbClr val="0070C0"/>
                </a:solidFill>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marL="0" marR="0" lvl="0" indent="0" algn="l" defTabSz="457200" rtl="0" eaLnBrk="1" fontAlgn="base" latinLnBrk="0" hangingPunct="1">
              <a:lnSpc>
                <a:spcPct val="80000"/>
              </a:lnSpc>
              <a:spcBef>
                <a:spcPct val="0"/>
              </a:spcBef>
              <a:spcAft>
                <a:spcPts val="600"/>
              </a:spcAft>
              <a:buClrTx/>
              <a:buSzTx/>
              <a:buFontTx/>
              <a:buNone/>
              <a:tabLst/>
              <a:defRPr/>
            </a:pPr>
            <a:r>
              <a:rPr kumimoji="0" lang="en-US" sz="4200" b="1" i="0" u="none" strike="noStrike" kern="1200" cap="none" spc="-200" normalizeH="0" baseline="0" noProof="0" dirty="0">
                <a:ln>
                  <a:noFill/>
                </a:ln>
                <a:solidFill>
                  <a:srgbClr val="78BE20"/>
                </a:solidFill>
                <a:effectLst/>
                <a:uLnTx/>
                <a:uFillTx/>
                <a:latin typeface="Arial"/>
                <a:ea typeface="ＭＳ Ｐゴシック" charset="0"/>
                <a:cs typeface="MS PGothic" pitchFamily="34" charset="-128"/>
              </a:rPr>
              <a:t>Section 4. How to learn MySQL</a:t>
            </a:r>
          </a:p>
          <a:p>
            <a:pPr marL="0" marR="0" lvl="0" indent="0" algn="l" defTabSz="457200" rtl="0" eaLnBrk="1" fontAlgn="base" latinLnBrk="0" hangingPunct="1">
              <a:lnSpc>
                <a:spcPct val="80000"/>
              </a:lnSpc>
              <a:spcBef>
                <a:spcPct val="0"/>
              </a:spcBef>
              <a:spcAft>
                <a:spcPts val="600"/>
              </a:spcAft>
              <a:buClrTx/>
              <a:buSzTx/>
              <a:buFontTx/>
              <a:buNone/>
              <a:tabLst/>
              <a:defRPr/>
            </a:pPr>
            <a:endParaRPr kumimoji="0" lang="en-US" sz="4200" b="1" i="0" u="none" strike="noStrike" kern="1200" cap="none" spc="-200" normalizeH="0" baseline="0" noProof="0" dirty="0">
              <a:ln>
                <a:noFill/>
              </a:ln>
              <a:solidFill>
                <a:srgbClr val="78BE20"/>
              </a:solidFill>
              <a:effectLst/>
              <a:uLnTx/>
              <a:uFillTx/>
              <a:latin typeface="Arial"/>
              <a:ea typeface="ＭＳ Ｐゴシック" charset="0"/>
              <a:cs typeface="MS PGothic" pitchFamily="34" charset="-128"/>
            </a:endParaRPr>
          </a:p>
        </p:txBody>
      </p:sp>
      <p:sp>
        <p:nvSpPr>
          <p:cNvPr id="15" name="Subtitle 2">
            <a:extLst>
              <a:ext uri="{FF2B5EF4-FFF2-40B4-BE49-F238E27FC236}">
                <a16:creationId xmlns:a16="http://schemas.microsoft.com/office/drawing/2014/main" id="{E195F149-FAD3-4114-ABA7-0416C4345A0D}"/>
              </a:ext>
            </a:extLst>
          </p:cNvPr>
          <p:cNvSpPr>
            <a:spLocks noGrp="1"/>
          </p:cNvSpPr>
          <p:nvPr>
            <p:ph type="subTitle" idx="1"/>
          </p:nvPr>
        </p:nvSpPr>
        <p:spPr>
          <a:xfrm>
            <a:off x="468313" y="4531740"/>
            <a:ext cx="3319477" cy="486000"/>
          </a:xfrm>
        </p:spPr>
        <p:txBody>
          <a:bodyPr/>
          <a:lstStyle/>
          <a:p>
            <a:endParaRPr lang="en-US" i="0" dirty="0">
              <a:solidFill>
                <a:schemeClr val="tx1"/>
              </a:solidFill>
              <a:latin typeface="Arial Black" panose="020B0A04020102020204" pitchFamily="34" charset="0"/>
            </a:endParaRPr>
          </a:p>
        </p:txBody>
      </p:sp>
      <p:sp>
        <p:nvSpPr>
          <p:cNvPr id="4" name="Date Placeholder 3" hidden="1">
            <a:extLst>
              <a:ext uri="{FF2B5EF4-FFF2-40B4-BE49-F238E27FC236}">
                <a16:creationId xmlns:a16="http://schemas.microsoft.com/office/drawing/2014/main" id="{2E2809E2-3C16-42B1-80E7-210EA2F81A7F}"/>
              </a:ext>
            </a:extLst>
          </p:cNvPr>
          <p:cNvSpPr>
            <a:spLocks noGrp="1"/>
          </p:cNvSpPr>
          <p:nvPr>
            <p:ph type="dt" sz="half" idx="4294967295"/>
          </p:nvPr>
        </p:nvSpPr>
        <p:spPr>
          <a:xfrm>
            <a:off x="5056956" y="5150032"/>
            <a:ext cx="3619500" cy="154782"/>
          </a:xfrm>
        </p:spPr>
        <p:txBody>
          <a:bodyPr/>
          <a:lstStyle/>
          <a:p>
            <a:pPr marL="0" marR="0" lvl="0" indent="0" algn="r" defTabSz="457200" rtl="0" eaLnBrk="1" fontAlgn="base" latinLnBrk="0" hangingPunct="1">
              <a:lnSpc>
                <a:spcPct val="100000"/>
              </a:lnSpc>
              <a:spcBef>
                <a:spcPct val="0"/>
              </a:spcBef>
              <a:spcAft>
                <a:spcPts val="600"/>
              </a:spcAft>
              <a:buClrTx/>
              <a:buSzTx/>
              <a:buFontTx/>
              <a:buNone/>
              <a:tabLst/>
              <a:defRPr/>
            </a:pPr>
            <a:fld id="{41ADEECE-8372-43DC-8E5C-E67C1ABA24FE}" type="datetime11">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rPr>
              <a:t>08:01:24</a:t>
            </a:fld>
            <a:endParaRPr kumimoji="0" lang="de-DE" sz="900" b="0" i="0" u="none" strike="noStrike" kern="1200" cap="none" spc="0" normalizeH="0" baseline="0" noProof="0">
              <a:ln>
                <a:noFill/>
              </a:ln>
              <a:solidFill>
                <a:prstClr val="black">
                  <a:tint val="75000"/>
                </a:prstClr>
              </a:solidFill>
              <a:effectLst/>
              <a:uLnTx/>
              <a:uFillTx/>
              <a:latin typeface="Arial" charset="0"/>
              <a:ea typeface="ＭＳ Ｐゴシック" charset="0"/>
            </a:endParaRPr>
          </a:p>
        </p:txBody>
      </p:sp>
      <p:sp>
        <p:nvSpPr>
          <p:cNvPr id="13" name="TextBox 12">
            <a:extLst>
              <a:ext uri="{FF2B5EF4-FFF2-40B4-BE49-F238E27FC236}">
                <a16:creationId xmlns:a16="http://schemas.microsoft.com/office/drawing/2014/main" id="{9ED26229-396E-4EAA-81FD-7D1DBDE47560}"/>
              </a:ext>
            </a:extLst>
          </p:cNvPr>
          <p:cNvSpPr txBox="1"/>
          <p:nvPr/>
        </p:nvSpPr>
        <p:spPr>
          <a:xfrm>
            <a:off x="4644008" y="5499556"/>
            <a:ext cx="4032448" cy="200055"/>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charset="0"/>
                <a:ea typeface="ＭＳ Ｐゴシック" charset="0"/>
              </a:rPr>
              <a:t>https://unsplash.com/photos/505eectW54k</a:t>
            </a:r>
          </a:p>
        </p:txBody>
      </p:sp>
      <p:pic>
        <p:nvPicPr>
          <p:cNvPr id="8" name="Picture Placeholder 7" descr="A picture containing calendar&#10;&#10;Description automatically generated">
            <a:extLst>
              <a:ext uri="{FF2B5EF4-FFF2-40B4-BE49-F238E27FC236}">
                <a16:creationId xmlns:a16="http://schemas.microsoft.com/office/drawing/2014/main" id="{1E4D38E1-8B94-4EF4-BDC0-4C555AE1B1F6}"/>
              </a:ext>
            </a:extLst>
          </p:cNvPr>
          <p:cNvPicPr>
            <a:picLocks noGrp="1" noChangeAspect="1"/>
          </p:cNvPicPr>
          <p:nvPr>
            <p:ph type="pic" sz="quarter" idx="10"/>
          </p:nvPr>
        </p:nvPicPr>
        <p:blipFill>
          <a:blip r:embed="rId3"/>
          <a:srcRect l="21512" r="21512"/>
          <a:stretch>
            <a:fillRect/>
          </a:stretch>
        </p:blipFill>
        <p:spPr/>
      </p:pic>
    </p:spTree>
    <p:extLst>
      <p:ext uri="{BB962C8B-B14F-4D97-AF65-F5344CB8AC3E}">
        <p14:creationId xmlns:p14="http://schemas.microsoft.com/office/powerpoint/2010/main" val="63313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485" y="5446981"/>
            <a:ext cx="8208912" cy="276999"/>
          </a:xfrm>
          <a:prstGeom prst="rect">
            <a:avLst/>
          </a:prstGeom>
        </p:spPr>
        <p:txBody>
          <a:bodyPr wrap="square">
            <a:spAutoFit/>
          </a:bodyPr>
          <a:lstStyle/>
          <a:p>
            <a:pPr algn="r"/>
            <a:r>
              <a:rPr lang="en-US" sz="1200" dirty="0">
                <a:latin typeface="Times New Roman" panose="02020603050405020304" pitchFamily="18" charset="0"/>
                <a:cs typeface="Times New Roman" panose="02020603050405020304" pitchFamily="18" charset="0"/>
              </a:rPr>
              <a:t>http://upload.wikimedia.org/wikipedia/en/2/29/Cone_of_learning_export_11x17.png</a:t>
            </a:r>
          </a:p>
        </p:txBody>
      </p:sp>
      <p:pic>
        <p:nvPicPr>
          <p:cNvPr id="7" name="Picture 2" descr="http://upload.wikimedia.org/wikipedia/en/2/29/Cone_of_learning_export_11x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2" y="97194"/>
            <a:ext cx="8793496" cy="538152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11AF751-1717-4D63-9B6A-69570A52F470}"/>
              </a:ext>
            </a:extLst>
          </p:cNvPr>
          <p:cNvSpPr>
            <a:spLocks noGrp="1"/>
          </p:cNvSpPr>
          <p:nvPr>
            <p:ph type="dt" sz="half" idx="10"/>
          </p:nvPr>
        </p:nvSpPr>
        <p:spPr/>
        <p:txBody>
          <a:bodyPr/>
          <a:lstStyle/>
          <a:p>
            <a:fld id="{A3323402-8538-4754-A795-5AE1480DAA73}" type="datetime11">
              <a:rPr lang="en-US" smtClean="0"/>
              <a:t>08:01:24</a:t>
            </a:fld>
            <a:endParaRPr lang="de-DE" dirty="0"/>
          </a:p>
        </p:txBody>
      </p:sp>
    </p:spTree>
    <p:extLst>
      <p:ext uri="{BB962C8B-B14F-4D97-AF65-F5344CB8AC3E}">
        <p14:creationId xmlns:p14="http://schemas.microsoft.com/office/powerpoint/2010/main" val="2144629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40311"/>
            <a:ext cx="8435280" cy="866189"/>
          </a:xfrm>
        </p:spPr>
        <p:txBody>
          <a:bodyPr/>
          <a:lstStyle/>
          <a:p>
            <a:r>
              <a:rPr lang="en-US" sz="3200" dirty="0">
                <a:solidFill>
                  <a:srgbClr val="92D050"/>
                </a:solidFill>
              </a:rPr>
              <a:t>MySQL as a language</a:t>
            </a:r>
            <a:endParaRPr lang="fi-FI" sz="3200"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5463"/>
          <a:stretch/>
        </p:blipFill>
        <p:spPr>
          <a:xfrm>
            <a:off x="166549" y="1354993"/>
            <a:ext cx="4097387" cy="3734755"/>
          </a:xfrm>
          <a:ln>
            <a:solidFill>
              <a:schemeClr val="bg1"/>
            </a:solidFill>
          </a:ln>
        </p:spPr>
      </p:pic>
      <p:sp>
        <p:nvSpPr>
          <p:cNvPr id="4" name="Date Placeholder 3"/>
          <p:cNvSpPr>
            <a:spLocks noGrp="1"/>
          </p:cNvSpPr>
          <p:nvPr>
            <p:ph type="dt" sz="half" idx="10"/>
          </p:nvPr>
        </p:nvSpPr>
        <p:spPr/>
        <p:txBody>
          <a:bodyPr/>
          <a:lstStyle/>
          <a:p>
            <a:fld id="{4B5DB831-C3FF-4599-BC24-23554BA94CB5}" type="datetime11">
              <a:rPr lang="en-US" smtClean="0"/>
              <a:t>08:01:24</a:t>
            </a:fld>
            <a:endParaRPr lang="de-DE" dirty="0"/>
          </a:p>
        </p:txBody>
      </p:sp>
      <p:sp>
        <p:nvSpPr>
          <p:cNvPr id="7" name="Rectangle 6"/>
          <p:cNvSpPr/>
          <p:nvPr/>
        </p:nvSpPr>
        <p:spPr>
          <a:xfrm>
            <a:off x="4263937" y="1217691"/>
            <a:ext cx="4464496" cy="2000548"/>
          </a:xfrm>
          <a:prstGeom prst="rect">
            <a:avLst/>
          </a:prstGeom>
        </p:spPr>
        <p:txBody>
          <a:bodyPr wrap="square">
            <a:spAutoFit/>
          </a:bodyPr>
          <a:lstStyle/>
          <a:p>
            <a:pPr marL="342900" lvl="0" indent="-342900">
              <a:spcBef>
                <a:spcPct val="20000"/>
              </a:spcBef>
              <a:buFont typeface="Arial" charset="0"/>
              <a:buChar char="•"/>
            </a:pPr>
            <a:r>
              <a:rPr lang="en-US" sz="2000" dirty="0">
                <a:solidFill>
                  <a:prstClr val="black"/>
                </a:solidFill>
                <a:latin typeface="Times New Roman" panose="02020603050405020304" pitchFamily="18" charset="0"/>
                <a:cs typeface="Times New Roman" panose="02020603050405020304" pitchFamily="18" charset="0"/>
              </a:rPr>
              <a:t>The first few lectures demand more memorization work, and very limited critical thinking.</a:t>
            </a:r>
          </a:p>
          <a:p>
            <a:pPr marL="342900" lvl="0" indent="-342900">
              <a:spcBef>
                <a:spcPct val="20000"/>
              </a:spcBef>
              <a:buFont typeface="Arial" charset="0"/>
              <a:buChar char="•"/>
            </a:pPr>
            <a:r>
              <a:rPr lang="en-US" sz="2000" dirty="0">
                <a:solidFill>
                  <a:prstClr val="black"/>
                </a:solidFill>
                <a:latin typeface="Times New Roman" panose="02020603050405020304" pitchFamily="18" charset="0"/>
                <a:cs typeface="Times New Roman" panose="02020603050405020304" pitchFamily="18" charset="0"/>
              </a:rPr>
              <a:t>The last few lectures demand more critical thinking, in addition to some memorization work.</a:t>
            </a:r>
          </a:p>
        </p:txBody>
      </p:sp>
      <p:sp>
        <p:nvSpPr>
          <p:cNvPr id="8" name="Rectangle 7"/>
          <p:cNvSpPr/>
          <p:nvPr/>
        </p:nvSpPr>
        <p:spPr>
          <a:xfrm>
            <a:off x="-28809" y="5142193"/>
            <a:ext cx="5493042" cy="369332"/>
          </a:xfrm>
          <a:prstGeom prst="rect">
            <a:avLst/>
          </a:prstGeom>
        </p:spPr>
        <p:txBody>
          <a:bodyPr wrap="none">
            <a:spAutoFit/>
          </a:bodyPr>
          <a:lstStyle/>
          <a:p>
            <a:r>
              <a:rPr lang="en-US" b="1" dirty="0">
                <a:solidFill>
                  <a:prstClr val="black"/>
                </a:solidFill>
                <a:latin typeface="Times New Roman" panose="02020603050405020304" pitchFamily="18" charset="0"/>
                <a:cs typeface="Times New Roman" panose="02020603050405020304" pitchFamily="18" charset="0"/>
              </a:rPr>
              <a:t>MySQL as a language: Words </a:t>
            </a:r>
            <a:r>
              <a:rPr lang="en-US" b="1" dirty="0">
                <a:solidFill>
                  <a:prstClr val="black"/>
                </a:solidFill>
                <a:latin typeface="Times New Roman" panose="02020603050405020304" pitchFamily="18" charset="0"/>
                <a:cs typeface="Times New Roman" panose="02020603050405020304" pitchFamily="18" charset="0"/>
                <a:sym typeface="Wingdings" panose="05000000000000000000" pitchFamily="2" charset="2"/>
              </a:rPr>
              <a:t> Sentences  Articles</a:t>
            </a:r>
            <a:endParaRPr lang="fi-FI" dirty="0"/>
          </a:p>
        </p:txBody>
      </p:sp>
      <p:sp>
        <p:nvSpPr>
          <p:cNvPr id="9" name="Rectangle 8"/>
          <p:cNvSpPr/>
          <p:nvPr/>
        </p:nvSpPr>
        <p:spPr>
          <a:xfrm>
            <a:off x="4211960" y="3089200"/>
            <a:ext cx="4824536" cy="1692771"/>
          </a:xfrm>
          <a:prstGeom prst="rect">
            <a:avLst/>
          </a:prstGeom>
        </p:spPr>
        <p:txBody>
          <a:bodyPr wrap="square">
            <a:spAutoFit/>
          </a:bodyPr>
          <a:lstStyle/>
          <a:p>
            <a:pPr lvl="0">
              <a:spcBef>
                <a:spcPct val="20000"/>
              </a:spcBef>
            </a:pPr>
            <a:r>
              <a:rPr lang="en-US" sz="2000" b="1" dirty="0">
                <a:solidFill>
                  <a:schemeClr val="tx2">
                    <a:lumMod val="75000"/>
                  </a:schemeClr>
                </a:solidFill>
                <a:latin typeface="Times New Roman" panose="02020603050405020304" pitchFamily="18" charset="0"/>
                <a:cs typeface="Times New Roman" panose="02020603050405020304" pitchFamily="18" charset="0"/>
              </a:rPr>
              <a:t>Advices</a:t>
            </a:r>
            <a:r>
              <a:rPr lang="en-US" sz="2000" dirty="0">
                <a:solidFill>
                  <a:prstClr val="black"/>
                </a:solidFill>
                <a:latin typeface="Times New Roman" panose="02020603050405020304" pitchFamily="18" charset="0"/>
                <a:cs typeface="Times New Roman" panose="02020603050405020304" pitchFamily="18" charset="0"/>
              </a:rPr>
              <a:t>:</a:t>
            </a:r>
          </a:p>
          <a:p>
            <a:pPr lvl="0">
              <a:spcBef>
                <a:spcPct val="20000"/>
              </a:spcBef>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Keep pace with the lectures</a:t>
            </a:r>
            <a:r>
              <a:rPr lang="en-US" sz="2000" dirty="0">
                <a:latin typeface="Times New Roman" panose="02020603050405020304" pitchFamily="18" charset="0"/>
                <a:cs typeface="Times New Roman" panose="02020603050405020304" pitchFamily="18" charset="0"/>
              </a:rPr>
              <a:t>. Otherwise, you will find the course tremendously difficult in the last few lectures, if you do not get familiar with basic MySQL vocabulary.</a:t>
            </a:r>
          </a:p>
        </p:txBody>
      </p:sp>
      <p:sp>
        <p:nvSpPr>
          <p:cNvPr id="11" name="Rounded Rectangle 10"/>
          <p:cNvSpPr/>
          <p:nvPr/>
        </p:nvSpPr>
        <p:spPr>
          <a:xfrm>
            <a:off x="899592" y="3838712"/>
            <a:ext cx="936104" cy="288032"/>
          </a:xfrm>
          <a:prstGeom prst="round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Words</a:t>
            </a:r>
            <a:endParaRPr lang="fi-FI" dirty="0">
              <a:solidFill>
                <a:schemeClr val="tx1"/>
              </a:solidFill>
            </a:endParaRPr>
          </a:p>
        </p:txBody>
      </p:sp>
      <p:sp>
        <p:nvSpPr>
          <p:cNvPr id="12" name="Rounded Rectangle 11"/>
          <p:cNvSpPr/>
          <p:nvPr/>
        </p:nvSpPr>
        <p:spPr>
          <a:xfrm>
            <a:off x="1835696" y="3030330"/>
            <a:ext cx="1359187" cy="288032"/>
          </a:xfrm>
          <a:prstGeom prst="round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Sentences</a:t>
            </a:r>
            <a:endParaRPr lang="fi-FI" dirty="0">
              <a:solidFill>
                <a:schemeClr val="tx1"/>
              </a:solidFill>
            </a:endParaRPr>
          </a:p>
        </p:txBody>
      </p:sp>
      <p:sp>
        <p:nvSpPr>
          <p:cNvPr id="13" name="Rounded Rectangle 12"/>
          <p:cNvSpPr/>
          <p:nvPr/>
        </p:nvSpPr>
        <p:spPr>
          <a:xfrm>
            <a:off x="2924781" y="1780321"/>
            <a:ext cx="999147" cy="288032"/>
          </a:xfrm>
          <a:prstGeom prst="round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Articles</a:t>
            </a:r>
            <a:endParaRPr lang="fi-FI" dirty="0">
              <a:solidFill>
                <a:schemeClr val="tx1"/>
              </a:solidFill>
            </a:endParaRPr>
          </a:p>
        </p:txBody>
      </p:sp>
      <p:sp>
        <p:nvSpPr>
          <p:cNvPr id="3" name="Rounded Rectangle 2">
            <a:extLst>
              <a:ext uri="{FF2B5EF4-FFF2-40B4-BE49-F238E27FC236}">
                <a16:creationId xmlns:a16="http://schemas.microsoft.com/office/drawing/2014/main" id="{2DF39CD9-CC4E-6442-AB84-1515FE323C45}"/>
              </a:ext>
            </a:extLst>
          </p:cNvPr>
          <p:cNvSpPr/>
          <p:nvPr/>
        </p:nvSpPr>
        <p:spPr>
          <a:xfrm>
            <a:off x="742495" y="3610708"/>
            <a:ext cx="2448272" cy="247778"/>
          </a:xfrm>
          <a:prstGeom prst="roundRect">
            <a:avLst/>
          </a:prstGeom>
          <a:solidFill>
            <a:schemeClr val="bg1">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FF0000"/>
                </a:solidFill>
              </a:rPr>
              <a:t>10% thinking + 90% coding</a:t>
            </a:r>
          </a:p>
        </p:txBody>
      </p:sp>
      <p:sp>
        <p:nvSpPr>
          <p:cNvPr id="10" name="Rectangle 9">
            <a:extLst>
              <a:ext uri="{FF2B5EF4-FFF2-40B4-BE49-F238E27FC236}">
                <a16:creationId xmlns:a16="http://schemas.microsoft.com/office/drawing/2014/main" id="{2A3C0FD8-6071-9542-86A5-7DE047091599}"/>
              </a:ext>
            </a:extLst>
          </p:cNvPr>
          <p:cNvSpPr/>
          <p:nvPr/>
        </p:nvSpPr>
        <p:spPr>
          <a:xfrm>
            <a:off x="1387054" y="2784994"/>
            <a:ext cx="2350323" cy="307777"/>
          </a:xfrm>
          <a:prstGeom prst="rect">
            <a:avLst/>
          </a:prstGeom>
        </p:spPr>
        <p:txBody>
          <a:bodyPr wrap="none">
            <a:spAutoFit/>
          </a:bodyPr>
          <a:lstStyle/>
          <a:p>
            <a:pPr algn="ctr"/>
            <a:r>
              <a:rPr lang="en-GB" sz="1400" dirty="0">
                <a:solidFill>
                  <a:srgbClr val="FF0000"/>
                </a:solidFill>
              </a:rPr>
              <a:t>50% thinking + 50% coding</a:t>
            </a:r>
          </a:p>
        </p:txBody>
      </p:sp>
      <p:sp>
        <p:nvSpPr>
          <p:cNvPr id="14" name="Rectangle 13">
            <a:extLst>
              <a:ext uri="{FF2B5EF4-FFF2-40B4-BE49-F238E27FC236}">
                <a16:creationId xmlns:a16="http://schemas.microsoft.com/office/drawing/2014/main" id="{0A2F2536-6AA3-7949-A810-6E40DDEEB802}"/>
              </a:ext>
            </a:extLst>
          </p:cNvPr>
          <p:cNvSpPr/>
          <p:nvPr/>
        </p:nvSpPr>
        <p:spPr>
          <a:xfrm>
            <a:off x="1441556" y="1959280"/>
            <a:ext cx="2350323" cy="307777"/>
          </a:xfrm>
          <a:prstGeom prst="rect">
            <a:avLst/>
          </a:prstGeom>
        </p:spPr>
        <p:txBody>
          <a:bodyPr wrap="none">
            <a:spAutoFit/>
          </a:bodyPr>
          <a:lstStyle/>
          <a:p>
            <a:pPr algn="ctr"/>
            <a:r>
              <a:rPr lang="en-GB" sz="1400" dirty="0">
                <a:solidFill>
                  <a:srgbClr val="FF0000"/>
                </a:solidFill>
              </a:rPr>
              <a:t>90% thinking + 10% coding</a:t>
            </a:r>
          </a:p>
        </p:txBody>
      </p:sp>
    </p:spTree>
    <p:extLst>
      <p:ext uri="{BB962C8B-B14F-4D97-AF65-F5344CB8AC3E}">
        <p14:creationId xmlns:p14="http://schemas.microsoft.com/office/powerpoint/2010/main" val="2087942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F793-4742-4901-887C-3BAA644D51C9}"/>
              </a:ext>
            </a:extLst>
          </p:cNvPr>
          <p:cNvSpPr>
            <a:spLocks noGrp="1"/>
          </p:cNvSpPr>
          <p:nvPr>
            <p:ph type="title"/>
          </p:nvPr>
        </p:nvSpPr>
        <p:spPr/>
        <p:txBody>
          <a:bodyPr/>
          <a:lstStyle/>
          <a:p>
            <a:pPr algn="l"/>
            <a:r>
              <a:rPr lang="en-US" dirty="0">
                <a:solidFill>
                  <a:srgbClr val="92D050"/>
                </a:solidFill>
              </a:rPr>
              <a:t>Content</a:t>
            </a:r>
          </a:p>
        </p:txBody>
      </p:sp>
      <p:sp>
        <p:nvSpPr>
          <p:cNvPr id="3" name="Content Placeholder 2">
            <a:extLst>
              <a:ext uri="{FF2B5EF4-FFF2-40B4-BE49-F238E27FC236}">
                <a16:creationId xmlns:a16="http://schemas.microsoft.com/office/drawing/2014/main" id="{54997A34-4150-4542-89DB-FE66AE054048}"/>
              </a:ext>
            </a:extLst>
          </p:cNvPr>
          <p:cNvSpPr>
            <a:spLocks noGrp="1"/>
          </p:cNvSpPr>
          <p:nvPr>
            <p:ph idx="1"/>
          </p:nvPr>
        </p:nvSpPr>
        <p:spPr/>
        <p:txBody>
          <a:bodyPr/>
          <a:lstStyle/>
          <a:p>
            <a:pPr marL="514350" indent="-514350">
              <a:buFont typeface="+mj-lt"/>
              <a:buAutoNum type="arabicPeriod"/>
            </a:pPr>
            <a:r>
              <a:rPr lang="en-US" sz="2800" dirty="0"/>
              <a:t>Basic information of the course</a:t>
            </a:r>
          </a:p>
          <a:p>
            <a:pPr marL="514350" indent="-514350">
              <a:buFont typeface="+mj-lt"/>
              <a:buAutoNum type="arabicPeriod"/>
            </a:pPr>
            <a:r>
              <a:rPr lang="en-US" sz="2800" dirty="0"/>
              <a:t>MySQL &amp; Jobs</a:t>
            </a:r>
          </a:p>
          <a:p>
            <a:pPr marL="514350" indent="-514350">
              <a:buFont typeface="+mj-lt"/>
              <a:buAutoNum type="arabicPeriod"/>
            </a:pPr>
            <a:r>
              <a:rPr lang="en-US" sz="2800" dirty="0"/>
              <a:t>MySQL &amp; Business Analytics</a:t>
            </a:r>
          </a:p>
          <a:p>
            <a:pPr marL="514350" indent="-514350">
              <a:buFont typeface="+mj-lt"/>
              <a:buAutoNum type="arabicPeriod"/>
            </a:pPr>
            <a:r>
              <a:rPr lang="en-US" sz="2800" dirty="0"/>
              <a:t>How to learn MySQL</a:t>
            </a:r>
          </a:p>
          <a:p>
            <a:pPr marL="514350" indent="-514350">
              <a:buFont typeface="+mj-lt"/>
              <a:buAutoNum type="arabicPeriod"/>
            </a:pPr>
            <a:r>
              <a:rPr lang="en-US" sz="2800" dirty="0"/>
              <a:t>Relevance to company &amp; Basics of MySQL</a:t>
            </a:r>
          </a:p>
          <a:p>
            <a:pPr marL="297180" lvl="1" indent="0">
              <a:buNone/>
            </a:pPr>
            <a:endParaRPr lang="en-US" sz="2400" dirty="0"/>
          </a:p>
          <a:p>
            <a:pPr marL="514350" indent="-514350">
              <a:buFont typeface="+mj-lt"/>
              <a:buAutoNum type="arabicPeriod"/>
            </a:pPr>
            <a:endParaRPr lang="en-US" sz="2800" dirty="0"/>
          </a:p>
        </p:txBody>
      </p:sp>
      <p:sp>
        <p:nvSpPr>
          <p:cNvPr id="4" name="Date Placeholder 3">
            <a:extLst>
              <a:ext uri="{FF2B5EF4-FFF2-40B4-BE49-F238E27FC236}">
                <a16:creationId xmlns:a16="http://schemas.microsoft.com/office/drawing/2014/main" id="{69F4C000-8879-416B-B69E-BCB94E579B49}"/>
              </a:ext>
            </a:extLst>
          </p:cNvPr>
          <p:cNvSpPr>
            <a:spLocks noGrp="1"/>
          </p:cNvSpPr>
          <p:nvPr>
            <p:ph type="dt" sz="half" idx="10"/>
          </p:nvPr>
        </p:nvSpPr>
        <p:spPr/>
        <p:txBody>
          <a:bodyPr/>
          <a:lstStyle/>
          <a:p>
            <a:fld id="{C56D7180-D7AB-4F4D-BF98-4BE4F3F84D2E}" type="datetime11">
              <a:rPr lang="en-US" smtClean="0"/>
              <a:t>08:01:24</a:t>
            </a:fld>
            <a:endParaRPr lang="de-DE" dirty="0"/>
          </a:p>
        </p:txBody>
      </p:sp>
    </p:spTree>
    <p:extLst>
      <p:ext uri="{BB962C8B-B14F-4D97-AF65-F5344CB8AC3E}">
        <p14:creationId xmlns:p14="http://schemas.microsoft.com/office/powerpoint/2010/main" val="425142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92D050"/>
                </a:solidFill>
              </a:rPr>
              <a:t>In order to be benefited!</a:t>
            </a:r>
          </a:p>
        </p:txBody>
      </p:sp>
      <p:sp>
        <p:nvSpPr>
          <p:cNvPr id="3" name="Content Placeholder 2"/>
          <p:cNvSpPr>
            <a:spLocks noGrp="1"/>
          </p:cNvSpPr>
          <p:nvPr>
            <p:ph idx="1"/>
          </p:nvPr>
        </p:nvSpPr>
        <p:spPr>
          <a:xfrm>
            <a:off x="457200" y="1589128"/>
            <a:ext cx="8229600" cy="3644636"/>
          </a:xfrm>
        </p:spPr>
        <p:txBody>
          <a:bodyPr>
            <a:normAutofit fontScale="77500" lnSpcReduction="20000"/>
          </a:bodyPr>
          <a:lstStyle/>
          <a:p>
            <a:r>
              <a:rPr lang="en-US" b="1" dirty="0">
                <a:solidFill>
                  <a:srgbClr val="C00000"/>
                </a:solidFill>
              </a:rPr>
              <a:t>Practicing the software </a:t>
            </a:r>
            <a:r>
              <a:rPr lang="en-US" b="1" dirty="0"/>
              <a:t>is the only way to gain the skills!</a:t>
            </a:r>
          </a:p>
          <a:p>
            <a:endParaRPr lang="en-US" b="1" dirty="0"/>
          </a:p>
          <a:p>
            <a:r>
              <a:rPr lang="en-US" b="1" dirty="0"/>
              <a:t>Using MySQL as your main working station to host and manipulate dataset! </a:t>
            </a:r>
            <a:r>
              <a:rPr lang="en-US" b="1" dirty="0">
                <a:solidFill>
                  <a:srgbClr val="C00000"/>
                </a:solidFill>
              </a:rPr>
              <a:t>Make it to be your own habit!</a:t>
            </a:r>
          </a:p>
          <a:p>
            <a:endParaRPr lang="en-US" b="1" dirty="0"/>
          </a:p>
          <a:p>
            <a:r>
              <a:rPr lang="en-US" b="1" dirty="0"/>
              <a:t>You need to spend </a:t>
            </a:r>
            <a:r>
              <a:rPr lang="en-US" b="1" dirty="0">
                <a:solidFill>
                  <a:srgbClr val="C00000"/>
                </a:solidFill>
              </a:rPr>
              <a:t>sufficient time </a:t>
            </a:r>
            <a:r>
              <a:rPr lang="en-US" dirty="0"/>
              <a:t>together with MySQL so that the software becomes </a:t>
            </a:r>
            <a:r>
              <a:rPr lang="en-US" dirty="0">
                <a:solidFill>
                  <a:srgbClr val="C00000"/>
                </a:solidFill>
              </a:rPr>
              <a:t>a friend of </a:t>
            </a:r>
            <a:r>
              <a:rPr lang="en-US" dirty="0"/>
              <a:t>you in your future career development! </a:t>
            </a:r>
            <a:endParaRPr lang="en-US" i="1" dirty="0"/>
          </a:p>
          <a:p>
            <a:endParaRPr lang="en-US" b="1" dirty="0"/>
          </a:p>
        </p:txBody>
      </p:sp>
      <p:sp>
        <p:nvSpPr>
          <p:cNvPr id="5" name="Date Placeholder 4">
            <a:extLst>
              <a:ext uri="{FF2B5EF4-FFF2-40B4-BE49-F238E27FC236}">
                <a16:creationId xmlns:a16="http://schemas.microsoft.com/office/drawing/2014/main" id="{56181DEF-960E-4215-90A6-1653FA4312E2}"/>
              </a:ext>
            </a:extLst>
          </p:cNvPr>
          <p:cNvSpPr>
            <a:spLocks noGrp="1"/>
          </p:cNvSpPr>
          <p:nvPr>
            <p:ph type="dt" sz="half" idx="10"/>
          </p:nvPr>
        </p:nvSpPr>
        <p:spPr/>
        <p:txBody>
          <a:bodyPr/>
          <a:lstStyle/>
          <a:p>
            <a:fld id="{0BF8F927-8E92-4AE6-AEEF-E42081250F69}" type="datetime11">
              <a:rPr lang="en-US" smtClean="0"/>
              <a:t>08:01:24</a:t>
            </a:fld>
            <a:endParaRPr lang="de-DE" dirty="0"/>
          </a:p>
        </p:txBody>
      </p:sp>
    </p:spTree>
    <p:extLst>
      <p:ext uri="{BB962C8B-B14F-4D97-AF65-F5344CB8AC3E}">
        <p14:creationId xmlns:p14="http://schemas.microsoft.com/office/powerpoint/2010/main" val="2547583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057300"/>
            <a:ext cx="8229600" cy="3644636"/>
          </a:xfrm>
        </p:spPr>
        <p:txBody>
          <a:bodyPr/>
          <a:lstStyle/>
          <a:p>
            <a:pPr marL="0" indent="0">
              <a:buNone/>
            </a:pPr>
            <a:r>
              <a:rPr lang="en-US" dirty="0"/>
              <a:t> 	Programming is not necessary a difficult thing, but I need your confidence plus some efforts of ‘hard working’!</a:t>
            </a:r>
          </a:p>
        </p:txBody>
      </p:sp>
      <p:sp>
        <p:nvSpPr>
          <p:cNvPr id="4" name="Date Placeholder 3"/>
          <p:cNvSpPr>
            <a:spLocks noGrp="1"/>
          </p:cNvSpPr>
          <p:nvPr>
            <p:ph type="dt" sz="half" idx="10"/>
          </p:nvPr>
        </p:nvSpPr>
        <p:spPr/>
        <p:txBody>
          <a:bodyPr/>
          <a:lstStyle/>
          <a:p>
            <a:fld id="{2B5A0C1B-F29C-4D10-AB61-9DF229674D67}" type="datetime11">
              <a:rPr lang="en-US" smtClean="0"/>
              <a:t>08:01:24</a:t>
            </a:fld>
            <a:endParaRPr lang="de-DE" dirty="0"/>
          </a:p>
        </p:txBody>
      </p:sp>
      <p:sp>
        <p:nvSpPr>
          <p:cNvPr id="6" name="Rectangle 5"/>
          <p:cNvSpPr/>
          <p:nvPr/>
        </p:nvSpPr>
        <p:spPr>
          <a:xfrm>
            <a:off x="4932040" y="5108318"/>
            <a:ext cx="2763180" cy="184666"/>
          </a:xfrm>
          <a:prstGeom prst="rect">
            <a:avLst/>
          </a:prstGeom>
        </p:spPr>
        <p:txBody>
          <a:bodyPr wrap="square">
            <a:spAutoFit/>
          </a:bodyPr>
          <a:lstStyle/>
          <a:p>
            <a:r>
              <a:rPr lang="en-US" sz="600" dirty="0"/>
              <a:t>http://ultimateyou.com.au/magazine/wp-content/uploads/2014/09/strong.jpg</a:t>
            </a:r>
          </a:p>
        </p:txBody>
      </p:sp>
      <p:pic>
        <p:nvPicPr>
          <p:cNvPr id="7" name="Picture 2" descr="http://ultimateyou.com.au/magazine/wp-content/uploads/2014/09/str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3145532"/>
            <a:ext cx="2592288" cy="173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810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638C3C-45DF-43E9-9E64-832BC6325E26}"/>
              </a:ext>
            </a:extLst>
          </p:cNvPr>
          <p:cNvSpPr txBox="1">
            <a:spLocks/>
          </p:cNvSpPr>
          <p:nvPr/>
        </p:nvSpPr>
        <p:spPr>
          <a:xfrm>
            <a:off x="468313" y="1657740"/>
            <a:ext cx="3319477" cy="2694083"/>
          </a:xfrm>
          <a:prstGeom prst="rect">
            <a:avLst/>
          </a:prstGeom>
        </p:spPr>
        <p:txBody>
          <a:bodyPr lIns="0" tIns="0" rIns="0" bIns="0" anchor="t">
            <a:normAutofit/>
          </a:bodyPr>
          <a:lstStyle>
            <a:lvl1pPr algn="ctr" defTabSz="457200" rtl="0" eaLnBrk="1" fontAlgn="base" hangingPunct="1">
              <a:spcBef>
                <a:spcPct val="0"/>
              </a:spcBef>
              <a:spcAft>
                <a:spcPct val="0"/>
              </a:spcAft>
              <a:defRPr sz="4400" b="1" kern="1200" cap="none" baseline="0">
                <a:solidFill>
                  <a:srgbClr val="0070C0"/>
                </a:solidFill>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1" fontAlgn="base" hangingPunct="1">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lvl="0" algn="l">
              <a:lnSpc>
                <a:spcPct val="80000"/>
              </a:lnSpc>
              <a:spcAft>
                <a:spcPts val="600"/>
              </a:spcAft>
              <a:defRPr/>
            </a:pPr>
            <a:r>
              <a:rPr kumimoji="0" lang="en-US" sz="4200" b="1" i="0" u="none" strike="noStrike" kern="1200" cap="none" spc="-200" normalizeH="0" baseline="0" noProof="0" dirty="0">
                <a:ln>
                  <a:noFill/>
                </a:ln>
                <a:solidFill>
                  <a:srgbClr val="78BE20"/>
                </a:solidFill>
                <a:effectLst/>
                <a:uLnTx/>
                <a:uFillTx/>
                <a:latin typeface="Arial"/>
                <a:ea typeface="ＭＳ Ｐゴシック" charset="0"/>
                <a:cs typeface="MS PGothic" pitchFamily="34" charset="-128"/>
              </a:rPr>
              <a:t>Section 5. Relevance &amp; </a:t>
            </a:r>
            <a:r>
              <a:rPr lang="en-US" sz="4200" spc="-200" dirty="0">
                <a:solidFill>
                  <a:srgbClr val="78BE20"/>
                </a:solidFill>
                <a:latin typeface="Arial"/>
                <a:cs typeface="MS PGothic" pitchFamily="34" charset="-128"/>
              </a:rPr>
              <a:t>Basics of MySQL</a:t>
            </a:r>
          </a:p>
          <a:p>
            <a:pPr marL="0" marR="0" lvl="0" indent="0" algn="l" defTabSz="457200" rtl="0" eaLnBrk="1" fontAlgn="base" latinLnBrk="0" hangingPunct="1">
              <a:lnSpc>
                <a:spcPct val="80000"/>
              </a:lnSpc>
              <a:spcBef>
                <a:spcPct val="0"/>
              </a:spcBef>
              <a:spcAft>
                <a:spcPts val="600"/>
              </a:spcAft>
              <a:buClrTx/>
              <a:buSzTx/>
              <a:buFontTx/>
              <a:buNone/>
              <a:tabLst/>
              <a:defRPr/>
            </a:pPr>
            <a:endParaRPr kumimoji="0" lang="en-US" sz="4200" b="1" i="0" u="none" strike="noStrike" kern="1200" cap="none" spc="-200" normalizeH="0" baseline="0" noProof="0" dirty="0">
              <a:ln>
                <a:noFill/>
              </a:ln>
              <a:solidFill>
                <a:srgbClr val="78BE20"/>
              </a:solidFill>
              <a:effectLst/>
              <a:uLnTx/>
              <a:uFillTx/>
              <a:latin typeface="Arial"/>
              <a:ea typeface="ＭＳ Ｐゴシック" charset="0"/>
              <a:cs typeface="MS PGothic" pitchFamily="34" charset="-128"/>
            </a:endParaRPr>
          </a:p>
        </p:txBody>
      </p:sp>
      <p:sp>
        <p:nvSpPr>
          <p:cNvPr id="4" name="Date Placeholder 3" hidden="1">
            <a:extLst>
              <a:ext uri="{FF2B5EF4-FFF2-40B4-BE49-F238E27FC236}">
                <a16:creationId xmlns:a16="http://schemas.microsoft.com/office/drawing/2014/main" id="{2E2809E2-3C16-42B1-80E7-210EA2F81A7F}"/>
              </a:ext>
            </a:extLst>
          </p:cNvPr>
          <p:cNvSpPr>
            <a:spLocks noGrp="1"/>
          </p:cNvSpPr>
          <p:nvPr>
            <p:ph type="dt" sz="half" idx="4294967295"/>
          </p:nvPr>
        </p:nvSpPr>
        <p:spPr>
          <a:xfrm>
            <a:off x="5056956" y="5150032"/>
            <a:ext cx="3619500" cy="154782"/>
          </a:xfrm>
        </p:spPr>
        <p:txBody>
          <a:bodyPr/>
          <a:lstStyle/>
          <a:p>
            <a:pPr marL="0" marR="0" lvl="0" indent="0" algn="r" defTabSz="457200" rtl="0" eaLnBrk="1" fontAlgn="base" latinLnBrk="0" hangingPunct="1">
              <a:lnSpc>
                <a:spcPct val="100000"/>
              </a:lnSpc>
              <a:spcBef>
                <a:spcPct val="0"/>
              </a:spcBef>
              <a:spcAft>
                <a:spcPts val="600"/>
              </a:spcAft>
              <a:buClrTx/>
              <a:buSzTx/>
              <a:buFontTx/>
              <a:buNone/>
              <a:tabLst/>
              <a:defRPr/>
            </a:pPr>
            <a:fld id="{CDFF3815-400C-49DE-B28B-9A6E234D0344}" type="datetime11">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rPr>
              <a:t>08:01:24</a:t>
            </a:fld>
            <a:endParaRPr kumimoji="0" lang="de-DE" sz="900" b="0" i="0" u="none" strike="noStrike" kern="1200" cap="none" spc="0" normalizeH="0" baseline="0" noProof="0">
              <a:ln>
                <a:noFill/>
              </a:ln>
              <a:solidFill>
                <a:prstClr val="black">
                  <a:tint val="75000"/>
                </a:prstClr>
              </a:solidFill>
              <a:effectLst/>
              <a:uLnTx/>
              <a:uFillTx/>
              <a:latin typeface="Arial" charset="0"/>
              <a:ea typeface="ＭＳ Ｐゴシック" charset="0"/>
            </a:endParaRPr>
          </a:p>
        </p:txBody>
      </p:sp>
      <p:sp>
        <p:nvSpPr>
          <p:cNvPr id="13" name="TextBox 12">
            <a:extLst>
              <a:ext uri="{FF2B5EF4-FFF2-40B4-BE49-F238E27FC236}">
                <a16:creationId xmlns:a16="http://schemas.microsoft.com/office/drawing/2014/main" id="{9ED26229-396E-4EAA-81FD-7D1DBDE47560}"/>
              </a:ext>
            </a:extLst>
          </p:cNvPr>
          <p:cNvSpPr txBox="1"/>
          <p:nvPr/>
        </p:nvSpPr>
        <p:spPr>
          <a:xfrm>
            <a:off x="4644008" y="5499556"/>
            <a:ext cx="4032448" cy="200055"/>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charset="0"/>
                <a:ea typeface="ＭＳ Ｐゴシック" charset="0"/>
              </a:rPr>
              <a:t>https://unsplash.com/photos/fPkvU7RDmCo</a:t>
            </a:r>
          </a:p>
        </p:txBody>
      </p:sp>
      <p:pic>
        <p:nvPicPr>
          <p:cNvPr id="9" name="Picture Placeholder 8" descr="A picture containing text, indoor, electronics, black&#10;&#10;Description automatically generated">
            <a:extLst>
              <a:ext uri="{FF2B5EF4-FFF2-40B4-BE49-F238E27FC236}">
                <a16:creationId xmlns:a16="http://schemas.microsoft.com/office/drawing/2014/main" id="{08E1AE36-31B6-4090-8D01-6BD48790D602}"/>
              </a:ext>
            </a:extLst>
          </p:cNvPr>
          <p:cNvPicPr>
            <a:picLocks noGrp="1" noChangeAspect="1"/>
          </p:cNvPicPr>
          <p:nvPr>
            <p:ph type="pic" sz="quarter" idx="10"/>
          </p:nvPr>
        </p:nvPicPr>
        <p:blipFill>
          <a:blip r:embed="rId2"/>
          <a:srcRect l="21512" r="21512"/>
          <a:stretch>
            <a:fillRect/>
          </a:stretch>
        </p:blipFill>
        <p:spPr/>
      </p:pic>
    </p:spTree>
    <p:extLst>
      <p:ext uri="{BB962C8B-B14F-4D97-AF65-F5344CB8AC3E}">
        <p14:creationId xmlns:p14="http://schemas.microsoft.com/office/powerpoint/2010/main" val="1535627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40311"/>
            <a:ext cx="8568952" cy="866189"/>
          </a:xfrm>
        </p:spPr>
        <p:txBody>
          <a:bodyPr/>
          <a:lstStyle/>
          <a:p>
            <a:r>
              <a:rPr lang="en-US" sz="4000" dirty="0">
                <a:solidFill>
                  <a:srgbClr val="92D050"/>
                </a:solidFill>
              </a:rPr>
              <a:t>Relevance of DB to company (1)</a:t>
            </a:r>
          </a:p>
        </p:txBody>
      </p:sp>
      <p:sp>
        <p:nvSpPr>
          <p:cNvPr id="3" name="Content Placeholder 2"/>
          <p:cNvSpPr>
            <a:spLocks noGrp="1"/>
          </p:cNvSpPr>
          <p:nvPr>
            <p:ph idx="1"/>
          </p:nvPr>
        </p:nvSpPr>
        <p:spPr>
          <a:xfrm>
            <a:off x="457200" y="1500733"/>
            <a:ext cx="8229600" cy="3644636"/>
          </a:xfrm>
        </p:spPr>
        <p:txBody>
          <a:bodyPr/>
          <a:lstStyle/>
          <a:p>
            <a:r>
              <a:rPr lang="en-US" sz="2400" b="0" dirty="0"/>
              <a:t>1. </a:t>
            </a:r>
            <a:r>
              <a:rPr lang="en-US" altLang="zh-CN" sz="2400" b="0" dirty="0"/>
              <a:t>Nowadays, </a:t>
            </a:r>
            <a:r>
              <a:rPr lang="en-US" sz="2400" b="0" dirty="0"/>
              <a:t>(electronic) data can be easily collected and stored, to form a </a:t>
            </a:r>
            <a:r>
              <a:rPr lang="en-US" sz="2400" b="0" dirty="0">
                <a:solidFill>
                  <a:srgbClr val="C00000"/>
                </a:solidFill>
              </a:rPr>
              <a:t>big data</a:t>
            </a:r>
            <a:r>
              <a:rPr lang="en-US" sz="2400" b="0" dirty="0"/>
              <a:t>!</a:t>
            </a:r>
          </a:p>
          <a:p>
            <a:r>
              <a:rPr lang="en-US" sz="2400" b="0" dirty="0"/>
              <a:t>2. For companies, they do not lack data—they lack employees who can use the data (or </a:t>
            </a:r>
            <a:r>
              <a:rPr lang="en-US" sz="2400" b="0" dirty="0">
                <a:solidFill>
                  <a:srgbClr val="C00000"/>
                </a:solidFill>
              </a:rPr>
              <a:t>analyzing the data</a:t>
            </a:r>
            <a:r>
              <a:rPr lang="en-US" sz="2400" b="0" dirty="0"/>
              <a:t>)!</a:t>
            </a:r>
          </a:p>
          <a:p>
            <a:r>
              <a:rPr lang="en-US" sz="2400" b="0" dirty="0"/>
              <a:t>3. Top business schools are gambling the future on business</a:t>
            </a:r>
          </a:p>
          <a:p>
            <a:pPr marL="0" indent="0">
              <a:buNone/>
            </a:pPr>
            <a:r>
              <a:rPr lang="en-US" sz="2400" b="0" dirty="0"/>
              <a:t>analytics!</a:t>
            </a:r>
          </a:p>
        </p:txBody>
      </p:sp>
      <p:sp>
        <p:nvSpPr>
          <p:cNvPr id="4" name="Rectangle 3"/>
          <p:cNvSpPr/>
          <p:nvPr/>
        </p:nvSpPr>
        <p:spPr>
          <a:xfrm>
            <a:off x="4283968" y="5437559"/>
            <a:ext cx="4423729" cy="253916"/>
          </a:xfrm>
          <a:prstGeom prst="rect">
            <a:avLst/>
          </a:prstGeom>
        </p:spPr>
        <p:txBody>
          <a:bodyPr wrap="square">
            <a:spAutoFit/>
          </a:bodyPr>
          <a:lstStyle/>
          <a:p>
            <a:pPr algn="ctr"/>
            <a:r>
              <a:rPr lang="en-US" sz="1050" dirty="0">
                <a:latin typeface="Times New Roman" panose="02020603050405020304" pitchFamily="18" charset="0"/>
                <a:cs typeface="Times New Roman" panose="02020603050405020304" pitchFamily="18" charset="0"/>
              </a:rPr>
              <a:t>https://d2gg9evh47fn9z.cloudfront.net/800px_COLOURBOX16451556.jpg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508" y="3702218"/>
            <a:ext cx="5076246" cy="1522874"/>
          </a:xfrm>
          <a:prstGeom prst="rect">
            <a:avLst/>
          </a:prstGeom>
        </p:spPr>
      </p:pic>
      <p:sp>
        <p:nvSpPr>
          <p:cNvPr id="6" name="Date Placeholder 5">
            <a:extLst>
              <a:ext uri="{FF2B5EF4-FFF2-40B4-BE49-F238E27FC236}">
                <a16:creationId xmlns:a16="http://schemas.microsoft.com/office/drawing/2014/main" id="{FCB288AE-078B-48C6-8E1E-8777C058EBC4}"/>
              </a:ext>
            </a:extLst>
          </p:cNvPr>
          <p:cNvSpPr>
            <a:spLocks noGrp="1"/>
          </p:cNvSpPr>
          <p:nvPr>
            <p:ph type="dt" sz="half" idx="10"/>
          </p:nvPr>
        </p:nvSpPr>
        <p:spPr/>
        <p:txBody>
          <a:bodyPr/>
          <a:lstStyle/>
          <a:p>
            <a:fld id="{CB2502C5-2AF8-4680-9EC1-6FAB4BF60BB6}" type="datetime11">
              <a:rPr lang="en-US" smtClean="0"/>
              <a:t>08:01:24</a:t>
            </a:fld>
            <a:endParaRPr lang="de-DE" dirty="0"/>
          </a:p>
        </p:txBody>
      </p:sp>
    </p:spTree>
    <p:extLst>
      <p:ext uri="{BB962C8B-B14F-4D97-AF65-F5344CB8AC3E}">
        <p14:creationId xmlns:p14="http://schemas.microsoft.com/office/powerpoint/2010/main" val="2753540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92" y="340311"/>
            <a:ext cx="8435280" cy="866189"/>
          </a:xfrm>
        </p:spPr>
        <p:txBody>
          <a:bodyPr/>
          <a:lstStyle/>
          <a:p>
            <a:r>
              <a:rPr lang="en-US" sz="4000" dirty="0">
                <a:solidFill>
                  <a:srgbClr val="92D050"/>
                </a:solidFill>
              </a:rPr>
              <a:t>Relevance of DB to company (2)</a:t>
            </a:r>
          </a:p>
        </p:txBody>
      </p:sp>
      <p:sp>
        <p:nvSpPr>
          <p:cNvPr id="3" name="Content Placeholder 2"/>
          <p:cNvSpPr>
            <a:spLocks noGrp="1"/>
          </p:cNvSpPr>
          <p:nvPr>
            <p:ph idx="1"/>
          </p:nvPr>
        </p:nvSpPr>
        <p:spPr>
          <a:xfrm>
            <a:off x="457200" y="1460501"/>
            <a:ext cx="8435280" cy="3701255"/>
          </a:xfrm>
        </p:spPr>
        <p:txBody>
          <a:bodyPr>
            <a:normAutofit/>
          </a:bodyPr>
          <a:lstStyle/>
          <a:p>
            <a:r>
              <a:rPr lang="en-US" dirty="0"/>
              <a:t>Make </a:t>
            </a:r>
            <a:r>
              <a:rPr lang="en-US" b="1" u="sng" dirty="0">
                <a:solidFill>
                  <a:srgbClr val="C00000"/>
                </a:solidFill>
              </a:rPr>
              <a:t>unorganized</a:t>
            </a:r>
            <a:r>
              <a:rPr lang="en-US" b="1" u="sng" dirty="0"/>
              <a:t> </a:t>
            </a:r>
            <a:r>
              <a:rPr lang="en-US" b="1" u="sng" dirty="0">
                <a:solidFill>
                  <a:srgbClr val="C00000"/>
                </a:solidFill>
              </a:rPr>
              <a:t>raw data </a:t>
            </a:r>
            <a:r>
              <a:rPr lang="en-US" b="1" dirty="0"/>
              <a:t>to be </a:t>
            </a:r>
            <a:r>
              <a:rPr lang="en-US" u="sng" dirty="0">
                <a:solidFill>
                  <a:srgbClr val="C00000"/>
                </a:solidFill>
              </a:rPr>
              <a:t>organized </a:t>
            </a:r>
            <a:r>
              <a:rPr lang="en-US" b="1" dirty="0"/>
              <a:t>so that it is </a:t>
            </a:r>
            <a:r>
              <a:rPr lang="en-US" b="1" dirty="0">
                <a:solidFill>
                  <a:srgbClr val="C00000"/>
                </a:solidFill>
              </a:rPr>
              <a:t>ready for analysis.</a:t>
            </a:r>
          </a:p>
          <a:p>
            <a:pPr lvl="1"/>
            <a:r>
              <a:rPr lang="en-US" sz="2400" b="0" dirty="0">
                <a:solidFill>
                  <a:schemeClr val="tx1">
                    <a:lumMod val="65000"/>
                    <a:lumOff val="35000"/>
                  </a:schemeClr>
                </a:solidFill>
              </a:rPr>
              <a:t>Most time, raw data </a:t>
            </a:r>
            <a:r>
              <a:rPr lang="en-US" sz="2400" b="0" dirty="0">
                <a:solidFill>
                  <a:srgbClr val="C00000"/>
                </a:solidFill>
              </a:rPr>
              <a:t>cannot be used directly</a:t>
            </a:r>
            <a:r>
              <a:rPr lang="en-US" sz="2400" b="0" dirty="0">
                <a:solidFill>
                  <a:schemeClr val="tx1">
                    <a:lumMod val="65000"/>
                    <a:lumOff val="35000"/>
                  </a:schemeClr>
                </a:solidFill>
              </a:rPr>
              <a:t>. </a:t>
            </a:r>
          </a:p>
          <a:p>
            <a:pPr marL="411480" lvl="1" indent="0">
              <a:buNone/>
            </a:pPr>
            <a:r>
              <a:rPr lang="en-US" sz="2400" b="0" dirty="0">
                <a:solidFill>
                  <a:schemeClr val="tx1">
                    <a:lumMod val="65000"/>
                    <a:lumOff val="35000"/>
                  </a:schemeClr>
                </a:solidFill>
              </a:rPr>
              <a:t>		It can only be used after being ‘cleaned’ or summarized.</a:t>
            </a:r>
          </a:p>
          <a:p>
            <a:pPr lvl="1"/>
            <a:r>
              <a:rPr lang="en-US" sz="2400" b="0" dirty="0">
                <a:solidFill>
                  <a:schemeClr val="tx1">
                    <a:lumMod val="65000"/>
                    <a:lumOff val="35000"/>
                  </a:schemeClr>
                </a:solidFill>
              </a:rPr>
              <a:t>Most time, raw data is </a:t>
            </a:r>
            <a:r>
              <a:rPr lang="en-US" sz="2400" b="0" dirty="0">
                <a:solidFill>
                  <a:srgbClr val="C00000"/>
                </a:solidFill>
              </a:rPr>
              <a:t>too big to be used </a:t>
            </a:r>
            <a:r>
              <a:rPr lang="en-US" sz="2400" b="0" dirty="0">
                <a:solidFill>
                  <a:schemeClr val="tx1">
                    <a:lumMod val="65000"/>
                    <a:lumOff val="35000"/>
                  </a:schemeClr>
                </a:solidFill>
              </a:rPr>
              <a:t>(e.g., too many unnecessary variables, data are scattered and saved in different tables or places)</a:t>
            </a:r>
          </a:p>
          <a:p>
            <a:pPr marL="411480" lvl="1" indent="0">
              <a:buNone/>
            </a:pPr>
            <a:endParaRPr lang="en-US" sz="2400" b="1" dirty="0">
              <a:solidFill>
                <a:schemeClr val="tx1">
                  <a:lumMod val="65000"/>
                  <a:lumOff val="35000"/>
                </a:schemeClr>
              </a:solidFill>
            </a:endParaRPr>
          </a:p>
          <a:p>
            <a:pPr marL="411480" lvl="1" indent="0">
              <a:buNone/>
            </a:pPr>
            <a:endParaRPr lang="en-US" sz="2400" b="1" dirty="0">
              <a:solidFill>
                <a:schemeClr val="tx1">
                  <a:lumMod val="65000"/>
                  <a:lumOff val="35000"/>
                </a:schemeClr>
              </a:solidFill>
            </a:endParaRPr>
          </a:p>
        </p:txBody>
      </p:sp>
      <p:sp>
        <p:nvSpPr>
          <p:cNvPr id="5" name="Date Placeholder 4">
            <a:extLst>
              <a:ext uri="{FF2B5EF4-FFF2-40B4-BE49-F238E27FC236}">
                <a16:creationId xmlns:a16="http://schemas.microsoft.com/office/drawing/2014/main" id="{8E7B6642-B35D-4EEB-90A2-BC0E8A1139FE}"/>
              </a:ext>
            </a:extLst>
          </p:cNvPr>
          <p:cNvSpPr>
            <a:spLocks noGrp="1"/>
          </p:cNvSpPr>
          <p:nvPr>
            <p:ph type="dt" sz="half" idx="10"/>
          </p:nvPr>
        </p:nvSpPr>
        <p:spPr/>
        <p:txBody>
          <a:bodyPr/>
          <a:lstStyle/>
          <a:p>
            <a:fld id="{4AA4BCD8-DC20-4004-9AA3-D0E81DAB05C5}" type="datetime11">
              <a:rPr lang="en-US" smtClean="0"/>
              <a:t>08:01:24</a:t>
            </a:fld>
            <a:endParaRPr lang="de-DE" dirty="0"/>
          </a:p>
        </p:txBody>
      </p:sp>
    </p:spTree>
    <p:extLst>
      <p:ext uri="{BB962C8B-B14F-4D97-AF65-F5344CB8AC3E}">
        <p14:creationId xmlns:p14="http://schemas.microsoft.com/office/powerpoint/2010/main" val="1655240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92D050"/>
                </a:solidFill>
              </a:rPr>
              <a:t>Thinking about this example</a:t>
            </a:r>
          </a:p>
        </p:txBody>
      </p:sp>
      <p:sp>
        <p:nvSpPr>
          <p:cNvPr id="3" name="Content Placeholder 2"/>
          <p:cNvSpPr>
            <a:spLocks noGrp="1"/>
          </p:cNvSpPr>
          <p:nvPr>
            <p:ph idx="1"/>
          </p:nvPr>
        </p:nvSpPr>
        <p:spPr>
          <a:xfrm>
            <a:off x="107504" y="1477347"/>
            <a:ext cx="6336704" cy="3627789"/>
          </a:xfrm>
        </p:spPr>
        <p:txBody>
          <a:bodyPr/>
          <a:lstStyle/>
          <a:p>
            <a:r>
              <a:rPr lang="en-US" sz="2800" b="0" dirty="0"/>
              <a:t>1. You have access to the database of a retailing company who operates tens of supermarkets across many cities.</a:t>
            </a:r>
          </a:p>
          <a:p>
            <a:r>
              <a:rPr lang="en-US" sz="2800" b="0" dirty="0"/>
              <a:t>2. You want to investigate the relationship between </a:t>
            </a:r>
            <a:r>
              <a:rPr lang="en-US" sz="2800" b="0" dirty="0">
                <a:solidFill>
                  <a:srgbClr val="00B0F0"/>
                </a:solidFill>
              </a:rPr>
              <a:t>revenues of individual supermarkets </a:t>
            </a:r>
            <a:r>
              <a:rPr lang="en-US" sz="2800" b="0" dirty="0"/>
              <a:t>and </a:t>
            </a:r>
            <a:r>
              <a:rPr lang="en-US" sz="2800" b="0" dirty="0">
                <a:solidFill>
                  <a:srgbClr val="00B0F0"/>
                </a:solidFill>
              </a:rPr>
              <a:t>populations of the residential areas </a:t>
            </a:r>
            <a:r>
              <a:rPr lang="en-US" sz="2800" b="0" dirty="0"/>
              <a:t>where the supermarkets are located.</a:t>
            </a:r>
            <a:endParaRPr lang="en-US" sz="2500" b="0" dirty="0"/>
          </a:p>
        </p:txBody>
      </p:sp>
      <p:sp>
        <p:nvSpPr>
          <p:cNvPr id="5" name="Rectangle 4"/>
          <p:cNvSpPr/>
          <p:nvPr/>
        </p:nvSpPr>
        <p:spPr>
          <a:xfrm>
            <a:off x="1547664" y="5377780"/>
            <a:ext cx="5886400" cy="276999"/>
          </a:xfrm>
          <a:prstGeom prst="rect">
            <a:avLst/>
          </a:prstGeom>
        </p:spPr>
        <p:txBody>
          <a:bodyPr wrap="square">
            <a:spAutoFit/>
          </a:bodyPr>
          <a:lstStyle/>
          <a:p>
            <a:r>
              <a:rPr lang="en-US" sz="1200" dirty="0"/>
              <a:t>https://babygenie.files.wordpress.com/2010/12/scan0002.jpg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933827"/>
            <a:ext cx="2443568" cy="4729708"/>
          </a:xfrm>
          <a:prstGeom prst="rect">
            <a:avLst/>
          </a:prstGeom>
        </p:spPr>
      </p:pic>
      <p:sp>
        <p:nvSpPr>
          <p:cNvPr id="7" name="Date Placeholder 6">
            <a:extLst>
              <a:ext uri="{FF2B5EF4-FFF2-40B4-BE49-F238E27FC236}">
                <a16:creationId xmlns:a16="http://schemas.microsoft.com/office/drawing/2014/main" id="{09DF43EE-CD0B-49D8-888F-53B6DE72CB2E}"/>
              </a:ext>
            </a:extLst>
          </p:cNvPr>
          <p:cNvSpPr>
            <a:spLocks noGrp="1"/>
          </p:cNvSpPr>
          <p:nvPr>
            <p:ph type="dt" sz="half" idx="10"/>
          </p:nvPr>
        </p:nvSpPr>
        <p:spPr/>
        <p:txBody>
          <a:bodyPr/>
          <a:lstStyle/>
          <a:p>
            <a:fld id="{51019AC8-4AC9-4155-9C6C-48FCA4BFF8A1}" type="datetime11">
              <a:rPr lang="en-US" smtClean="0"/>
              <a:t>08:01:24</a:t>
            </a:fld>
            <a:endParaRPr lang="de-DE" dirty="0"/>
          </a:p>
        </p:txBody>
      </p:sp>
    </p:spTree>
    <p:extLst>
      <p:ext uri="{BB962C8B-B14F-4D97-AF65-F5344CB8AC3E}">
        <p14:creationId xmlns:p14="http://schemas.microsoft.com/office/powerpoint/2010/main" val="3775518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466352" cy="866189"/>
          </a:xfrm>
        </p:spPr>
        <p:txBody>
          <a:bodyPr/>
          <a:lstStyle/>
          <a:p>
            <a:r>
              <a:rPr lang="en-US" sz="3200" dirty="0">
                <a:solidFill>
                  <a:srgbClr val="92D050"/>
                </a:solidFill>
              </a:rPr>
              <a:t>A simple comparison between SQL and Excel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8091863"/>
              </p:ext>
            </p:extLst>
          </p:nvPr>
        </p:nvGraphicFramePr>
        <p:xfrm>
          <a:off x="457200" y="1460500"/>
          <a:ext cx="8229600" cy="2966720"/>
        </p:xfrm>
        <a:graphic>
          <a:graphicData uri="http://schemas.openxmlformats.org/drawingml/2006/table">
            <a:tbl>
              <a:tblPr firstRow="1" bandRow="1">
                <a:tableStyleId>{5C22544A-7EE6-4342-B048-85BDC9FD1C3A}</a:tableStyleId>
              </a:tblPr>
              <a:tblGrid>
                <a:gridCol w="4258816">
                  <a:extLst>
                    <a:ext uri="{9D8B030D-6E8A-4147-A177-3AD203B41FA5}">
                      <a16:colId xmlns:a16="http://schemas.microsoft.com/office/drawing/2014/main" val="227571032"/>
                    </a:ext>
                  </a:extLst>
                </a:gridCol>
                <a:gridCol w="2088232">
                  <a:extLst>
                    <a:ext uri="{9D8B030D-6E8A-4147-A177-3AD203B41FA5}">
                      <a16:colId xmlns:a16="http://schemas.microsoft.com/office/drawing/2014/main" val="596326560"/>
                    </a:ext>
                  </a:extLst>
                </a:gridCol>
                <a:gridCol w="1882552">
                  <a:extLst>
                    <a:ext uri="{9D8B030D-6E8A-4147-A177-3AD203B41FA5}">
                      <a16:colId xmlns:a16="http://schemas.microsoft.com/office/drawing/2014/main" val="3938797454"/>
                    </a:ext>
                  </a:extLst>
                </a:gridCol>
              </a:tblGrid>
              <a:tr h="370840">
                <a:tc>
                  <a:txBody>
                    <a:bodyPr/>
                    <a:lstStyle/>
                    <a:p>
                      <a:endParaRPr lang="fi-FI" dirty="0"/>
                    </a:p>
                  </a:txBody>
                  <a:tcPr/>
                </a:tc>
                <a:tc>
                  <a:txBody>
                    <a:bodyPr/>
                    <a:lstStyle/>
                    <a:p>
                      <a:pPr algn="ctr"/>
                      <a:r>
                        <a:rPr lang="en-US" dirty="0"/>
                        <a:t>Excel</a:t>
                      </a:r>
                      <a:endParaRPr lang="fi-FI" dirty="0"/>
                    </a:p>
                  </a:txBody>
                  <a:tcPr/>
                </a:tc>
                <a:tc>
                  <a:txBody>
                    <a:bodyPr/>
                    <a:lstStyle/>
                    <a:p>
                      <a:pPr algn="ctr"/>
                      <a:r>
                        <a:rPr lang="en-US" dirty="0"/>
                        <a:t>SQL</a:t>
                      </a:r>
                      <a:endParaRPr lang="fi-FI" dirty="0"/>
                    </a:p>
                  </a:txBody>
                  <a:tcPr/>
                </a:tc>
                <a:extLst>
                  <a:ext uri="{0D108BD9-81ED-4DB2-BD59-A6C34878D82A}">
                    <a16:rowId xmlns:a16="http://schemas.microsoft.com/office/drawing/2014/main" val="4018161211"/>
                  </a:ext>
                </a:extLst>
              </a:tr>
              <a:tr h="370840">
                <a:tc>
                  <a:txBody>
                    <a:bodyPr/>
                    <a:lstStyle/>
                    <a:p>
                      <a:r>
                        <a:rPr lang="en-US" noProof="0" dirty="0"/>
                        <a:t>Avoid accidental changes to data</a:t>
                      </a:r>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237707336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Complexity of vocabulary</a:t>
                      </a:r>
                      <a:endParaRPr lang="fi-FI" dirty="0"/>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1683693509"/>
                  </a:ext>
                </a:extLst>
              </a:tr>
              <a:tr h="370840">
                <a:tc>
                  <a:txBody>
                    <a:bodyPr/>
                    <a:lstStyle/>
                    <a:p>
                      <a:r>
                        <a:rPr lang="en-US" dirty="0"/>
                        <a:t>Capability</a:t>
                      </a:r>
                      <a:r>
                        <a:rPr lang="en-US" baseline="0" dirty="0"/>
                        <a:t> to replicate previous analysis</a:t>
                      </a:r>
                      <a:endParaRPr lang="fi-FI" dirty="0"/>
                    </a:p>
                  </a:txBody>
                  <a:tcPr/>
                </a:tc>
                <a:tc>
                  <a:txBody>
                    <a:bodyPr/>
                    <a:lstStyle/>
                    <a:p>
                      <a:pPr algn="ctr"/>
                      <a:endParaRPr lang="fi-FI"/>
                    </a:p>
                  </a:txBody>
                  <a:tcPr/>
                </a:tc>
                <a:tc>
                  <a:txBody>
                    <a:bodyPr/>
                    <a:lstStyle/>
                    <a:p>
                      <a:pPr algn="ctr"/>
                      <a:endParaRPr lang="fi-FI" dirty="0"/>
                    </a:p>
                  </a:txBody>
                  <a:tcPr/>
                </a:tc>
                <a:extLst>
                  <a:ext uri="{0D108BD9-81ED-4DB2-BD59-A6C34878D82A}">
                    <a16:rowId xmlns:a16="http://schemas.microsoft.com/office/drawing/2014/main" val="2426184092"/>
                  </a:ext>
                </a:extLst>
              </a:tr>
              <a:tr h="370840">
                <a:tc>
                  <a:txBody>
                    <a:bodyPr/>
                    <a:lstStyle/>
                    <a:p>
                      <a:r>
                        <a:rPr lang="en-US" dirty="0"/>
                        <a:t>General speed of data manipulation</a:t>
                      </a:r>
                      <a:endParaRPr lang="fi-FI" dirty="0"/>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46260858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Access to high computing power</a:t>
                      </a:r>
                      <a:endParaRPr lang="fi-FI" dirty="0"/>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5173847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Manipulation of large data files</a:t>
                      </a:r>
                      <a:endParaRPr lang="fi-FI" dirty="0"/>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241640419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Calculation capability</a:t>
                      </a:r>
                      <a:endParaRPr lang="fi-FI" dirty="0"/>
                    </a:p>
                  </a:txBody>
                  <a:tcPr/>
                </a:tc>
                <a:tc>
                  <a:txBody>
                    <a:bodyPr/>
                    <a:lstStyle/>
                    <a:p>
                      <a:pPr algn="ctr"/>
                      <a:endParaRPr lang="fi-FI" dirty="0"/>
                    </a:p>
                  </a:txBody>
                  <a:tcPr/>
                </a:tc>
                <a:tc>
                  <a:txBody>
                    <a:bodyPr/>
                    <a:lstStyle/>
                    <a:p>
                      <a:pPr algn="ctr"/>
                      <a:endParaRPr lang="fi-FI" dirty="0"/>
                    </a:p>
                  </a:txBody>
                  <a:tcPr/>
                </a:tc>
                <a:extLst>
                  <a:ext uri="{0D108BD9-81ED-4DB2-BD59-A6C34878D82A}">
                    <a16:rowId xmlns:a16="http://schemas.microsoft.com/office/drawing/2014/main" val="3640022874"/>
                  </a:ext>
                </a:extLst>
              </a:tr>
            </a:tbl>
          </a:graphicData>
        </a:graphic>
      </p:graphicFrame>
      <p:pic>
        <p:nvPicPr>
          <p:cNvPr id="9" name="Picture 8"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1849388"/>
            <a:ext cx="275248" cy="275248"/>
          </a:xfrm>
          <a:prstGeom prst="rect">
            <a:avLst/>
          </a:prstGeom>
        </p:spPr>
      </p:pic>
      <p:pic>
        <p:nvPicPr>
          <p:cNvPr id="10" name="Picture 9"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2241012"/>
            <a:ext cx="275248" cy="275248"/>
          </a:xfrm>
          <a:prstGeom prst="rect">
            <a:avLst/>
          </a:prstGeom>
        </p:spPr>
      </p:pic>
      <p:pic>
        <p:nvPicPr>
          <p:cNvPr id="11" name="Picture 10"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2606221"/>
            <a:ext cx="275248" cy="275248"/>
          </a:xfrm>
          <a:prstGeom prst="rect">
            <a:avLst/>
          </a:prstGeom>
        </p:spPr>
      </p:pic>
      <p:pic>
        <p:nvPicPr>
          <p:cNvPr id="12" name="Picture 11"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2994011"/>
            <a:ext cx="275248" cy="275248"/>
          </a:xfrm>
          <a:prstGeom prst="rect">
            <a:avLst/>
          </a:prstGeom>
        </p:spPr>
      </p:pic>
      <p:pic>
        <p:nvPicPr>
          <p:cNvPr id="13" name="Picture 12"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3373070"/>
            <a:ext cx="275248" cy="275248"/>
          </a:xfrm>
          <a:prstGeom prst="rect">
            <a:avLst/>
          </a:prstGeom>
        </p:spPr>
      </p:pic>
      <p:pic>
        <p:nvPicPr>
          <p:cNvPr id="14" name="Picture 13"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4081636"/>
            <a:ext cx="275248" cy="275248"/>
          </a:xfrm>
          <a:prstGeom prst="rect">
            <a:avLst/>
          </a:prstGeom>
        </p:spPr>
      </p:pic>
      <p:pic>
        <p:nvPicPr>
          <p:cNvPr id="15" name="Picture 14" descr="File:Emoji u1f44d.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12" y="3687727"/>
            <a:ext cx="275248" cy="275248"/>
          </a:xfrm>
          <a:prstGeom prst="rect">
            <a:avLst/>
          </a:prstGeom>
        </p:spPr>
      </p:pic>
      <p:sp>
        <p:nvSpPr>
          <p:cNvPr id="3" name="Date Placeholder 2">
            <a:extLst>
              <a:ext uri="{FF2B5EF4-FFF2-40B4-BE49-F238E27FC236}">
                <a16:creationId xmlns:a16="http://schemas.microsoft.com/office/drawing/2014/main" id="{3BA8E24D-C760-48FC-A6A9-616D4822A221}"/>
              </a:ext>
            </a:extLst>
          </p:cNvPr>
          <p:cNvSpPr>
            <a:spLocks noGrp="1"/>
          </p:cNvSpPr>
          <p:nvPr>
            <p:ph type="dt" sz="half" idx="10"/>
          </p:nvPr>
        </p:nvSpPr>
        <p:spPr/>
        <p:txBody>
          <a:bodyPr/>
          <a:lstStyle/>
          <a:p>
            <a:fld id="{EE0A525D-EDC2-44D5-9022-4FED62A7148D}" type="datetime11">
              <a:rPr lang="en-US" smtClean="0"/>
              <a:t>08:01:24</a:t>
            </a:fld>
            <a:endParaRPr lang="de-DE" dirty="0"/>
          </a:p>
        </p:txBody>
      </p:sp>
    </p:spTree>
    <p:extLst>
      <p:ext uri="{BB962C8B-B14F-4D97-AF65-F5344CB8AC3E}">
        <p14:creationId xmlns:p14="http://schemas.microsoft.com/office/powerpoint/2010/main" val="3401806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717872" cy="866189"/>
          </a:xfrm>
        </p:spPr>
        <p:txBody>
          <a:bodyPr/>
          <a:lstStyle/>
          <a:p>
            <a:r>
              <a:rPr lang="en-US" sz="4000" dirty="0">
                <a:solidFill>
                  <a:srgbClr val="92D050"/>
                </a:solidFill>
              </a:rPr>
              <a:t>Relevance of DB to your career (1)</a:t>
            </a:r>
            <a:endParaRPr lang="zh-CN" altLang="en-US" sz="40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7944" y="1011680"/>
            <a:ext cx="4752528" cy="4455867"/>
          </a:xfrm>
        </p:spPr>
      </p:pic>
      <p:sp>
        <p:nvSpPr>
          <p:cNvPr id="4" name="Date Placeholder 3"/>
          <p:cNvSpPr>
            <a:spLocks noGrp="1"/>
          </p:cNvSpPr>
          <p:nvPr>
            <p:ph type="dt" sz="half" idx="10"/>
          </p:nvPr>
        </p:nvSpPr>
        <p:spPr/>
        <p:txBody>
          <a:bodyPr/>
          <a:lstStyle/>
          <a:p>
            <a:fld id="{81BA68F3-57FA-46A9-A60E-CBCA7AD81119}" type="datetime1">
              <a:rPr lang="de-DE" smtClean="0"/>
              <a:t>07.09.2022</a:t>
            </a:fld>
            <a:endParaRPr lang="de-DE" dirty="0"/>
          </a:p>
        </p:txBody>
      </p:sp>
      <p:sp>
        <p:nvSpPr>
          <p:cNvPr id="5" name="Slide Number Placeholder 4"/>
          <p:cNvSpPr>
            <a:spLocks noGrp="1"/>
          </p:cNvSpPr>
          <p:nvPr>
            <p:ph type="sldNum" sz="quarter" idx="12"/>
          </p:nvPr>
        </p:nvSpPr>
        <p:spPr/>
        <p:txBody>
          <a:bodyPr/>
          <a:lstStyle/>
          <a:p>
            <a:fld id="{6C6AE60A-B69C-4790-82F7-3882EDF23186}" type="slidenum">
              <a:rPr lang="de-DE" smtClean="0"/>
              <a:t>37</a:t>
            </a:fld>
            <a:endParaRPr lang="de-DE"/>
          </a:p>
        </p:txBody>
      </p:sp>
      <p:sp>
        <p:nvSpPr>
          <p:cNvPr id="7" name="Rectangle 6"/>
          <p:cNvSpPr/>
          <p:nvPr/>
        </p:nvSpPr>
        <p:spPr>
          <a:xfrm>
            <a:off x="2195736" y="5453390"/>
            <a:ext cx="6163824" cy="261610"/>
          </a:xfrm>
          <a:prstGeom prst="rect">
            <a:avLst/>
          </a:prstGeom>
        </p:spPr>
        <p:txBody>
          <a:bodyPr wrap="square">
            <a:spAutoFit/>
          </a:bodyPr>
          <a:lstStyle/>
          <a:p>
            <a:r>
              <a:rPr lang="zh-CN" altLang="en-US" sz="1100" dirty="0"/>
              <a:t>http://www.goodnewsfinland.com/finnish-schoolchildren-develop-coding-for-curriculum/</a:t>
            </a:r>
          </a:p>
        </p:txBody>
      </p:sp>
      <p:sp>
        <p:nvSpPr>
          <p:cNvPr id="9" name="Rectangle 8"/>
          <p:cNvSpPr/>
          <p:nvPr/>
        </p:nvSpPr>
        <p:spPr>
          <a:xfrm>
            <a:off x="179512" y="1397320"/>
            <a:ext cx="3672408" cy="3416320"/>
          </a:xfrm>
          <a:prstGeom prst="rect">
            <a:avLst/>
          </a:prstGeom>
        </p:spPr>
        <p:txBody>
          <a:bodyPr wrap="square">
            <a:spAutoFit/>
          </a:bodyPr>
          <a:lstStyle/>
          <a:p>
            <a:r>
              <a:rPr lang="en-US" altLang="zh-CN" sz="2400" dirty="0">
                <a:solidFill>
                  <a:schemeClr val="accent4">
                    <a:lumMod val="50000"/>
                  </a:schemeClr>
                </a:solidFill>
                <a:latin typeface="Times" pitchFamily="18" charset="0"/>
              </a:rPr>
              <a:t>“The Finnish national curriculum takes coding farther than any other European country. In Finland, </a:t>
            </a:r>
            <a:r>
              <a:rPr lang="en-US" altLang="zh-CN" sz="2400" b="1" dirty="0">
                <a:solidFill>
                  <a:srgbClr val="FF0000"/>
                </a:solidFill>
                <a:latin typeface="Times" pitchFamily="18" charset="0"/>
              </a:rPr>
              <a:t>starting fall 2016</a:t>
            </a:r>
            <a:r>
              <a:rPr lang="en-US" altLang="zh-CN" sz="2400" dirty="0">
                <a:solidFill>
                  <a:schemeClr val="accent4">
                    <a:lumMod val="50000"/>
                  </a:schemeClr>
                </a:solidFill>
                <a:latin typeface="Times" pitchFamily="18" charset="0"/>
              </a:rPr>
              <a:t>, coding is a </a:t>
            </a:r>
            <a:r>
              <a:rPr lang="en-US" altLang="zh-CN" sz="2400" b="1" dirty="0">
                <a:solidFill>
                  <a:srgbClr val="FF0000"/>
                </a:solidFill>
                <a:latin typeface="Times" pitchFamily="18" charset="0"/>
              </a:rPr>
              <a:t>mandatory</a:t>
            </a:r>
            <a:r>
              <a:rPr lang="en-US" altLang="zh-CN" sz="2400" dirty="0">
                <a:solidFill>
                  <a:schemeClr val="accent4">
                    <a:lumMod val="50000"/>
                  </a:schemeClr>
                </a:solidFill>
                <a:latin typeface="Times" pitchFamily="18" charset="0"/>
              </a:rPr>
              <a:t>, cross curricular activity that starts from first year of school”. </a:t>
            </a:r>
            <a:endParaRPr lang="zh-CN" altLang="en-US" sz="2400" dirty="0">
              <a:solidFill>
                <a:schemeClr val="accent4">
                  <a:lumMod val="50000"/>
                </a:schemeClr>
              </a:solidFill>
              <a:latin typeface="Times" pitchFamily="18" charset="0"/>
            </a:endParaRPr>
          </a:p>
        </p:txBody>
      </p:sp>
    </p:spTree>
    <p:extLst>
      <p:ext uri="{BB962C8B-B14F-4D97-AF65-F5344CB8AC3E}">
        <p14:creationId xmlns:p14="http://schemas.microsoft.com/office/powerpoint/2010/main" val="3158814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5948"/>
          <a:stretch/>
        </p:blipFill>
        <p:spPr>
          <a:xfrm>
            <a:off x="1081829" y="1968882"/>
            <a:ext cx="3683000" cy="3550627"/>
          </a:xfrm>
        </p:spPr>
      </p:pic>
      <p:sp>
        <p:nvSpPr>
          <p:cNvPr id="6" name="Rectangle 5"/>
          <p:cNvSpPr/>
          <p:nvPr/>
        </p:nvSpPr>
        <p:spPr bwMode="auto">
          <a:xfrm>
            <a:off x="4756432" y="2425452"/>
            <a:ext cx="2177892" cy="762000"/>
          </a:xfrm>
          <a:prstGeom prst="rect">
            <a:avLst/>
          </a:prstGeom>
          <a:solidFill>
            <a:schemeClr val="bg1"/>
          </a:solid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76200" tIns="38100" rIns="76200" bIns="38100" numCol="1" rtlCol="0" anchor="ctr" anchorCtr="0" compatLnSpc="1">
            <a:prstTxWarp prst="textNoShape">
              <a:avLst/>
            </a:prstTxWarp>
          </a:bodyPr>
          <a:lstStyle/>
          <a:p>
            <a:pPr algn="ctr" defTabSz="761970"/>
            <a:r>
              <a:rPr lang="en-US" sz="1500" b="1" u="sng" dirty="0">
                <a:solidFill>
                  <a:srgbClr val="FF0000"/>
                </a:solidFill>
                <a:latin typeface="Arial" charset="0"/>
              </a:rPr>
              <a:t>What we can imagine!</a:t>
            </a:r>
          </a:p>
        </p:txBody>
      </p:sp>
      <p:sp>
        <p:nvSpPr>
          <p:cNvPr id="7" name="Rectangle 6"/>
          <p:cNvSpPr/>
          <p:nvPr/>
        </p:nvSpPr>
        <p:spPr bwMode="auto">
          <a:xfrm>
            <a:off x="4611326" y="3659767"/>
            <a:ext cx="3993121" cy="1524000"/>
          </a:xfrm>
          <a:prstGeom prst="rect">
            <a:avLst/>
          </a:prstGeom>
          <a:solidFill>
            <a:schemeClr val="bg1"/>
          </a:solid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76200" tIns="38100" rIns="76200" bIns="38100" numCol="1" rtlCol="0" anchor="ctr" anchorCtr="0" compatLnSpc="1">
            <a:prstTxWarp prst="textNoShape">
              <a:avLst/>
            </a:prstTxWarp>
          </a:bodyPr>
          <a:lstStyle/>
          <a:p>
            <a:r>
              <a:rPr lang="en-US" b="1" dirty="0">
                <a:solidFill>
                  <a:schemeClr val="tx1"/>
                </a:solidFill>
                <a:latin typeface="Arial" charset="0"/>
              </a:rPr>
              <a:t>Data analysis skill is a catalyst </a:t>
            </a:r>
            <a:br>
              <a:rPr lang="en-US" b="1" dirty="0">
                <a:solidFill>
                  <a:schemeClr val="tx1"/>
                </a:solidFill>
                <a:latin typeface="Arial" charset="0"/>
              </a:rPr>
            </a:br>
            <a:r>
              <a:rPr lang="en-US" b="1" dirty="0">
                <a:solidFill>
                  <a:schemeClr val="tx1"/>
                </a:solidFill>
                <a:latin typeface="Arial" charset="0"/>
              </a:rPr>
              <a:t>that helps you to push the </a:t>
            </a:r>
            <a:br>
              <a:rPr lang="en-US" b="1" dirty="0">
                <a:solidFill>
                  <a:schemeClr val="tx1"/>
                </a:solidFill>
                <a:latin typeface="Arial" charset="0"/>
              </a:rPr>
            </a:br>
            <a:r>
              <a:rPr lang="en-US" b="1" dirty="0">
                <a:solidFill>
                  <a:schemeClr val="tx1"/>
                </a:solidFill>
                <a:latin typeface="Arial" charset="0"/>
              </a:rPr>
              <a:t>boundary of your knowledge so </a:t>
            </a:r>
          </a:p>
          <a:p>
            <a:r>
              <a:rPr lang="en-US" b="1" dirty="0">
                <a:solidFill>
                  <a:schemeClr val="tx1"/>
                </a:solidFill>
                <a:latin typeface="Arial" charset="0"/>
              </a:rPr>
              <a:t>that you can imagine more in</a:t>
            </a:r>
          </a:p>
          <a:p>
            <a:r>
              <a:rPr lang="en-US" b="1" dirty="0">
                <a:solidFill>
                  <a:schemeClr val="tx1"/>
                </a:solidFill>
                <a:latin typeface="Arial" charset="0"/>
              </a:rPr>
              <a:t>this increasingly data-rich world!</a:t>
            </a:r>
          </a:p>
        </p:txBody>
      </p:sp>
      <p:sp>
        <p:nvSpPr>
          <p:cNvPr id="9" name="Title 1">
            <a:extLst>
              <a:ext uri="{FF2B5EF4-FFF2-40B4-BE49-F238E27FC236}">
                <a16:creationId xmlns:a16="http://schemas.microsoft.com/office/drawing/2014/main" id="{FAE11BE7-2218-45A0-A3D0-B3A189D7225B}"/>
              </a:ext>
            </a:extLst>
          </p:cNvPr>
          <p:cNvSpPr>
            <a:spLocks noGrp="1"/>
          </p:cNvSpPr>
          <p:nvPr>
            <p:ph type="title"/>
          </p:nvPr>
        </p:nvSpPr>
        <p:spPr>
          <a:xfrm>
            <a:off x="426128" y="340311"/>
            <a:ext cx="8260672" cy="866189"/>
          </a:xfrm>
        </p:spPr>
        <p:txBody>
          <a:bodyPr/>
          <a:lstStyle/>
          <a:p>
            <a:r>
              <a:rPr lang="en-US" sz="4000" dirty="0">
                <a:solidFill>
                  <a:srgbClr val="92D050"/>
                </a:solidFill>
              </a:rPr>
              <a:t>Relevance of DB to your career (2)</a:t>
            </a:r>
            <a:endParaRPr lang="zh-CN" altLang="en-US" sz="4000" dirty="0">
              <a:solidFill>
                <a:srgbClr val="92D050"/>
              </a:solidFill>
            </a:endParaRPr>
          </a:p>
        </p:txBody>
      </p:sp>
      <p:sp>
        <p:nvSpPr>
          <p:cNvPr id="10" name="Content Placeholder 2">
            <a:extLst>
              <a:ext uri="{FF2B5EF4-FFF2-40B4-BE49-F238E27FC236}">
                <a16:creationId xmlns:a16="http://schemas.microsoft.com/office/drawing/2014/main" id="{A6B4F700-F631-4A1E-AC92-502147AED6DA}"/>
              </a:ext>
            </a:extLst>
          </p:cNvPr>
          <p:cNvSpPr txBox="1">
            <a:spLocks/>
          </p:cNvSpPr>
          <p:nvPr/>
        </p:nvSpPr>
        <p:spPr>
          <a:xfrm>
            <a:off x="440604" y="1035182"/>
            <a:ext cx="8229600" cy="3644636"/>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000" b="0" dirty="0"/>
              <a:t>An important skill to understand the future business practice.</a:t>
            </a:r>
          </a:p>
          <a:p>
            <a:pPr marL="342900" lvl="1" indent="-342900">
              <a:buFont typeface="Arial" charset="0"/>
              <a:buChar char="•"/>
            </a:pPr>
            <a:r>
              <a:rPr lang="en-US" altLang="zh-CN" sz="2000" b="0" dirty="0">
                <a:ea typeface="ＭＳ Ｐゴシック" charset="0"/>
              </a:rPr>
              <a:t>You will start to see the beauty of programming and to cultivate an analytic mind!</a:t>
            </a:r>
          </a:p>
        </p:txBody>
      </p:sp>
      <p:sp>
        <p:nvSpPr>
          <p:cNvPr id="2" name="Date Placeholder 1">
            <a:extLst>
              <a:ext uri="{FF2B5EF4-FFF2-40B4-BE49-F238E27FC236}">
                <a16:creationId xmlns:a16="http://schemas.microsoft.com/office/drawing/2014/main" id="{FD4BD001-FCA8-4638-8050-FE070ABC0959}"/>
              </a:ext>
            </a:extLst>
          </p:cNvPr>
          <p:cNvSpPr>
            <a:spLocks noGrp="1"/>
          </p:cNvSpPr>
          <p:nvPr>
            <p:ph type="dt" sz="half" idx="10"/>
          </p:nvPr>
        </p:nvSpPr>
        <p:spPr/>
        <p:txBody>
          <a:bodyPr/>
          <a:lstStyle/>
          <a:p>
            <a:fld id="{3544B9FF-19B6-4DF6-893A-06E2010C65C6}" type="datetime11">
              <a:rPr lang="en-US" smtClean="0"/>
              <a:t>08:01:24</a:t>
            </a:fld>
            <a:endParaRPr lang="de-DE" dirty="0"/>
          </a:p>
        </p:txBody>
      </p:sp>
    </p:spTree>
    <p:extLst>
      <p:ext uri="{BB962C8B-B14F-4D97-AF65-F5344CB8AC3E}">
        <p14:creationId xmlns:p14="http://schemas.microsoft.com/office/powerpoint/2010/main" val="258718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260672" cy="1149037"/>
          </a:xfrm>
        </p:spPr>
        <p:txBody>
          <a:bodyPr/>
          <a:lstStyle/>
          <a:p>
            <a:r>
              <a:rPr lang="en-US" altLang="zh-CN" sz="3600" dirty="0">
                <a:solidFill>
                  <a:srgbClr val="C00000"/>
                </a:solidFill>
              </a:rPr>
              <a:t>Finally, it is nice to be capable of exploring this world via data!</a:t>
            </a:r>
            <a:endParaRPr lang="zh-CN" altLang="en-US" sz="3600" dirty="0">
              <a:solidFill>
                <a:srgbClr val="C000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030" y="1659914"/>
            <a:ext cx="8133882" cy="3644900"/>
          </a:xfrm>
        </p:spPr>
      </p:pic>
      <p:sp>
        <p:nvSpPr>
          <p:cNvPr id="4" name="Date Placeholder 3"/>
          <p:cNvSpPr>
            <a:spLocks noGrp="1"/>
          </p:cNvSpPr>
          <p:nvPr>
            <p:ph type="dt" sz="half" idx="10"/>
          </p:nvPr>
        </p:nvSpPr>
        <p:spPr/>
        <p:txBody>
          <a:bodyPr/>
          <a:lstStyle/>
          <a:p>
            <a:fld id="{5BBE7DA2-0188-4390-88D1-9B2430177FA6}" type="datetime11">
              <a:rPr lang="en-US" smtClean="0"/>
              <a:t>08:01:24</a:t>
            </a:fld>
            <a:endParaRPr lang="de-DE" dirty="0"/>
          </a:p>
        </p:txBody>
      </p:sp>
    </p:spTree>
    <p:extLst>
      <p:ext uri="{BB962C8B-B14F-4D97-AF65-F5344CB8AC3E}">
        <p14:creationId xmlns:p14="http://schemas.microsoft.com/office/powerpoint/2010/main" val="326014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839F-5902-4537-9CA9-8D476DAB425D}"/>
              </a:ext>
            </a:extLst>
          </p:cNvPr>
          <p:cNvSpPr>
            <a:spLocks noGrp="1"/>
          </p:cNvSpPr>
          <p:nvPr>
            <p:ph type="ctrTitle"/>
          </p:nvPr>
        </p:nvSpPr>
        <p:spPr>
          <a:xfrm>
            <a:off x="468313" y="1657740"/>
            <a:ext cx="3319477" cy="2694083"/>
          </a:xfrm>
        </p:spPr>
        <p:txBody>
          <a:bodyPr anchor="t">
            <a:normAutofit/>
          </a:bodyPr>
          <a:lstStyle/>
          <a:p>
            <a:r>
              <a:rPr lang="en-US" sz="4200" dirty="0"/>
              <a:t>Section 1: Basic information of the course</a:t>
            </a:r>
            <a:br>
              <a:rPr lang="en-US" sz="4200" dirty="0"/>
            </a:br>
            <a:endParaRPr lang="en-US" sz="4200" dirty="0"/>
          </a:p>
        </p:txBody>
      </p:sp>
      <p:sp>
        <p:nvSpPr>
          <p:cNvPr id="17" name="Subtitle 2">
            <a:extLst>
              <a:ext uri="{FF2B5EF4-FFF2-40B4-BE49-F238E27FC236}">
                <a16:creationId xmlns:a16="http://schemas.microsoft.com/office/drawing/2014/main" id="{D614AE27-152A-4AFA-823E-1251FC5DFC8C}"/>
              </a:ext>
            </a:extLst>
          </p:cNvPr>
          <p:cNvSpPr>
            <a:spLocks noGrp="1"/>
          </p:cNvSpPr>
          <p:nvPr>
            <p:ph type="subTitle" idx="1"/>
          </p:nvPr>
        </p:nvSpPr>
        <p:spPr>
          <a:xfrm>
            <a:off x="468313" y="4531740"/>
            <a:ext cx="3319477" cy="486000"/>
          </a:xfrm>
        </p:spPr>
        <p:txBody>
          <a:bodyPr/>
          <a:lstStyle/>
          <a:p>
            <a:endParaRPr lang="en-US"/>
          </a:p>
        </p:txBody>
      </p:sp>
      <p:pic>
        <p:nvPicPr>
          <p:cNvPr id="12" name="Content Placeholder 11" descr="A picture containing person, table, sitting, indoor&#10;&#10;Description automatically generated">
            <a:extLst>
              <a:ext uri="{FF2B5EF4-FFF2-40B4-BE49-F238E27FC236}">
                <a16:creationId xmlns:a16="http://schemas.microsoft.com/office/drawing/2014/main" id="{77757C2D-8BA7-4176-A447-0FA4912B746B}"/>
              </a:ext>
            </a:extLst>
          </p:cNvPr>
          <p:cNvPicPr>
            <a:picLocks noGrp="1" noChangeAspect="1"/>
          </p:cNvPicPr>
          <p:nvPr>
            <p:ph type="pic" sz="quarter" idx="10"/>
          </p:nvPr>
        </p:nvPicPr>
        <p:blipFill rotWithShape="1">
          <a:blip r:embed="rId3"/>
          <a:srcRect l="4939" r="37992"/>
          <a:stretch/>
        </p:blipFill>
        <p:spPr>
          <a:xfrm>
            <a:off x="4349262" y="150000"/>
            <a:ext cx="4629692" cy="5415000"/>
          </a:xfrm>
          <a:prstGeom prst="rect">
            <a:avLst/>
          </a:prstGeom>
          <a:noFill/>
        </p:spPr>
      </p:pic>
      <p:sp>
        <p:nvSpPr>
          <p:cNvPr id="4" name="Date Placeholder 3" hidden="1">
            <a:extLst>
              <a:ext uri="{FF2B5EF4-FFF2-40B4-BE49-F238E27FC236}">
                <a16:creationId xmlns:a16="http://schemas.microsoft.com/office/drawing/2014/main" id="{F3798B6A-C120-4E0F-B2B3-24389CA14013}"/>
              </a:ext>
            </a:extLst>
          </p:cNvPr>
          <p:cNvSpPr>
            <a:spLocks noGrp="1"/>
          </p:cNvSpPr>
          <p:nvPr>
            <p:ph type="dt" sz="half" idx="4294967295"/>
          </p:nvPr>
        </p:nvSpPr>
        <p:spPr>
          <a:xfrm>
            <a:off x="5056956" y="5150032"/>
            <a:ext cx="3619500" cy="154782"/>
          </a:xfrm>
        </p:spPr>
        <p:txBody>
          <a:bodyPr anchor="ctr">
            <a:normAutofit/>
          </a:bodyPr>
          <a:lstStyle/>
          <a:p>
            <a:pPr>
              <a:lnSpc>
                <a:spcPct val="90000"/>
              </a:lnSpc>
              <a:spcAft>
                <a:spcPts val="600"/>
              </a:spcAft>
            </a:pPr>
            <a:fld id="{D905639D-F949-4580-83D7-1B1F9A5F8DAF}" type="datetime11">
              <a:rPr lang="en-US" sz="400" smtClean="0"/>
              <a:t>08:01:24</a:t>
            </a:fld>
            <a:endParaRPr lang="de-DE" sz="400"/>
          </a:p>
        </p:txBody>
      </p:sp>
      <p:sp>
        <p:nvSpPr>
          <p:cNvPr id="15" name="TextBox 14">
            <a:extLst>
              <a:ext uri="{FF2B5EF4-FFF2-40B4-BE49-F238E27FC236}">
                <a16:creationId xmlns:a16="http://schemas.microsoft.com/office/drawing/2014/main" id="{C9923DDD-BCF8-41A4-A9CC-6C9B85E8D6A0}"/>
              </a:ext>
            </a:extLst>
          </p:cNvPr>
          <p:cNvSpPr txBox="1"/>
          <p:nvPr/>
        </p:nvSpPr>
        <p:spPr>
          <a:xfrm>
            <a:off x="6156176" y="5537765"/>
            <a:ext cx="2016224" cy="200055"/>
          </a:xfrm>
          <a:prstGeom prst="rect">
            <a:avLst/>
          </a:prstGeom>
          <a:noFill/>
        </p:spPr>
        <p:txBody>
          <a:bodyPr wrap="square">
            <a:spAutoFit/>
          </a:bodyPr>
          <a:lstStyle/>
          <a:p>
            <a:r>
              <a:rPr lang="en-US" sz="700" dirty="0"/>
              <a:t>https://unsplash.com/photos/KdeqA3aTnBY</a:t>
            </a:r>
          </a:p>
        </p:txBody>
      </p:sp>
    </p:spTree>
    <p:extLst>
      <p:ext uri="{BB962C8B-B14F-4D97-AF65-F5344CB8AC3E}">
        <p14:creationId xmlns:p14="http://schemas.microsoft.com/office/powerpoint/2010/main" val="587103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First Impression on MySQL</a:t>
            </a:r>
          </a:p>
        </p:txBody>
      </p:sp>
      <p:cxnSp>
        <p:nvCxnSpPr>
          <p:cNvPr id="6" name="Straight Arrow Connector 5"/>
          <p:cNvCxnSpPr/>
          <p:nvPr/>
        </p:nvCxnSpPr>
        <p:spPr>
          <a:xfrm flipH="1">
            <a:off x="646345" y="1825386"/>
            <a:ext cx="792088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46345" y="3805606"/>
            <a:ext cx="792088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167844" y="1345332"/>
            <a:ext cx="3312368" cy="369332"/>
          </a:xfrm>
          <a:prstGeom prst="rect">
            <a:avLst/>
          </a:prstGeom>
        </p:spPr>
        <p:txBody>
          <a:bodyPr wrap="square">
            <a:spAutoFit/>
          </a:bodyPr>
          <a:lstStyle/>
          <a:p>
            <a:r>
              <a:rPr lang="en-US" b="1" dirty="0"/>
              <a:t>Statistic analysis capability</a:t>
            </a:r>
            <a:endParaRPr lang="en-US" dirty="0"/>
          </a:p>
        </p:txBody>
      </p:sp>
      <p:sp>
        <p:nvSpPr>
          <p:cNvPr id="14" name="Rectangle 13"/>
          <p:cNvSpPr/>
          <p:nvPr/>
        </p:nvSpPr>
        <p:spPr>
          <a:xfrm>
            <a:off x="2808591" y="3997627"/>
            <a:ext cx="3960440" cy="646331"/>
          </a:xfrm>
          <a:prstGeom prst="rect">
            <a:avLst/>
          </a:prstGeom>
        </p:spPr>
        <p:txBody>
          <a:bodyPr wrap="square">
            <a:spAutoFit/>
          </a:bodyPr>
          <a:lstStyle/>
          <a:p>
            <a:pPr algn="ctr"/>
            <a:r>
              <a:rPr lang="en-US" b="1" dirty="0"/>
              <a:t>Data manipulation/management capability</a:t>
            </a:r>
            <a:endParaRPr lang="en-US" dirty="0"/>
          </a:p>
        </p:txBody>
      </p:sp>
      <p:sp>
        <p:nvSpPr>
          <p:cNvPr id="11" name="Rectangle 10"/>
          <p:cNvSpPr/>
          <p:nvPr/>
        </p:nvSpPr>
        <p:spPr>
          <a:xfrm>
            <a:off x="179513" y="4228459"/>
            <a:ext cx="1728192" cy="738664"/>
          </a:xfrm>
          <a:prstGeom prst="rect">
            <a:avLst/>
          </a:prstGeom>
        </p:spPr>
        <p:txBody>
          <a:bodyPr wrap="square">
            <a:spAutoFit/>
          </a:bodyPr>
          <a:lstStyle/>
          <a:p>
            <a:pPr algn="ctr"/>
            <a:r>
              <a:rPr lang="en-US" sz="1400" b="1" i="1" dirty="0">
                <a:solidFill>
                  <a:schemeClr val="accent4">
                    <a:lumMod val="60000"/>
                    <a:lumOff val="40000"/>
                  </a:schemeClr>
                </a:solidFill>
              </a:rPr>
              <a:t>Mainly operated through clicking on menu</a:t>
            </a:r>
            <a:endParaRPr lang="en-US" sz="1400" i="1" dirty="0">
              <a:solidFill>
                <a:schemeClr val="accent4">
                  <a:lumMod val="60000"/>
                  <a:lumOff val="40000"/>
                </a:schemeClr>
              </a:solidFill>
            </a:endParaRPr>
          </a:p>
        </p:txBody>
      </p:sp>
      <p:sp>
        <p:nvSpPr>
          <p:cNvPr id="13" name="Rectangle 12"/>
          <p:cNvSpPr/>
          <p:nvPr/>
        </p:nvSpPr>
        <p:spPr>
          <a:xfrm>
            <a:off x="7236296" y="4226097"/>
            <a:ext cx="1728192" cy="738664"/>
          </a:xfrm>
          <a:prstGeom prst="rect">
            <a:avLst/>
          </a:prstGeom>
        </p:spPr>
        <p:txBody>
          <a:bodyPr wrap="square">
            <a:spAutoFit/>
          </a:bodyPr>
          <a:lstStyle/>
          <a:p>
            <a:pPr algn="ctr"/>
            <a:r>
              <a:rPr lang="en-US" sz="1400" b="1" i="1" dirty="0">
                <a:solidFill>
                  <a:schemeClr val="accent4">
                    <a:lumMod val="60000"/>
                    <a:lumOff val="40000"/>
                  </a:schemeClr>
                </a:solidFill>
              </a:rPr>
              <a:t>Mainly operated through writing code</a:t>
            </a:r>
            <a:endParaRPr lang="en-US" sz="1400" i="1" dirty="0">
              <a:solidFill>
                <a:schemeClr val="accent4">
                  <a:lumMod val="60000"/>
                  <a:lumOff val="40000"/>
                </a:schemeClr>
              </a:solidFill>
            </a:endParaRPr>
          </a:p>
        </p:txBody>
      </p:sp>
      <p:pic>
        <p:nvPicPr>
          <p:cNvPr id="1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668" b="11229"/>
          <a:stretch/>
        </p:blipFill>
        <p:spPr bwMode="auto">
          <a:xfrm>
            <a:off x="539552" y="2072043"/>
            <a:ext cx="2088232" cy="1341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descr="http://www.logoeps.com/wp-content/uploads/2012/03/mysql-vector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94" b="12460"/>
          <a:stretch/>
        </p:blipFill>
        <p:spPr bwMode="auto">
          <a:xfrm>
            <a:off x="6439991" y="2083075"/>
            <a:ext cx="2127235" cy="13303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www.brightonseo.com/wp-content/uploads/2014/06/excel-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2093394"/>
            <a:ext cx="2571750" cy="1309688"/>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0B60243-9549-4830-AE9A-4B77CE9393AE}"/>
              </a:ext>
            </a:extLst>
          </p:cNvPr>
          <p:cNvSpPr>
            <a:spLocks noGrp="1"/>
          </p:cNvSpPr>
          <p:nvPr>
            <p:ph type="dt" sz="half" idx="10"/>
          </p:nvPr>
        </p:nvSpPr>
        <p:spPr/>
        <p:txBody>
          <a:bodyPr/>
          <a:lstStyle/>
          <a:p>
            <a:fld id="{567198A6-9F15-4C6B-B948-26D8F65508EA}" type="datetime11">
              <a:rPr lang="en-US" smtClean="0"/>
              <a:t>08:01:24</a:t>
            </a:fld>
            <a:endParaRPr lang="de-DE" dirty="0"/>
          </a:p>
        </p:txBody>
      </p:sp>
    </p:spTree>
    <p:extLst>
      <p:ext uri="{BB962C8B-B14F-4D97-AF65-F5344CB8AC3E}">
        <p14:creationId xmlns:p14="http://schemas.microsoft.com/office/powerpoint/2010/main" val="1630948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What is database? (e.g., </a:t>
            </a:r>
            <a:r>
              <a:rPr lang="en-US" dirty="0" err="1">
                <a:solidFill>
                  <a:srgbClr val="92D050"/>
                </a:solidFill>
              </a:rPr>
              <a:t>Youtube</a:t>
            </a:r>
            <a:r>
              <a:rPr lang="en-US" dirty="0">
                <a:solidFill>
                  <a:srgbClr val="92D050"/>
                </a:solidFill>
              </a:rPr>
              <a:t>)</a:t>
            </a:r>
          </a:p>
        </p:txBody>
      </p:sp>
      <p:sp>
        <p:nvSpPr>
          <p:cNvPr id="5" name="Rounded Rectangle 4"/>
          <p:cNvSpPr/>
          <p:nvPr/>
        </p:nvSpPr>
        <p:spPr>
          <a:xfrm>
            <a:off x="755576" y="2692194"/>
            <a:ext cx="1944216" cy="78008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USER</a:t>
            </a:r>
            <a:endParaRPr lang="en-US" b="1"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3491880" y="1897393"/>
            <a:ext cx="1944216" cy="7800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VIDEOS</a:t>
            </a:r>
            <a:endParaRPr lang="en-US" b="1" dirty="0">
              <a:latin typeface="Times New Roman" panose="02020603050405020304" pitchFamily="18" charset="0"/>
              <a:cs typeface="Times New Roman" panose="02020603050405020304" pitchFamily="18" charset="0"/>
            </a:endParaRPr>
          </a:p>
        </p:txBody>
      </p:sp>
      <p:sp>
        <p:nvSpPr>
          <p:cNvPr id="9" name="Rounded Rectangle 8"/>
          <p:cNvSpPr/>
          <p:nvPr/>
        </p:nvSpPr>
        <p:spPr>
          <a:xfrm>
            <a:off x="6300192" y="2692194"/>
            <a:ext cx="1944216" cy="780087"/>
          </a:xfrm>
          <a:prstGeom prst="roundRect">
            <a:avLst/>
          </a:prstGeom>
          <a:gradFill flip="none" rotWithShape="1">
            <a:gsLst>
              <a:gs pos="0">
                <a:schemeClr val="tx2"/>
              </a:gs>
              <a:gs pos="48000">
                <a:schemeClr val="tx2"/>
              </a:gs>
              <a:gs pos="100000">
                <a:schemeClr val="tx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a:solidFill>
                  <a:schemeClr val="lt1"/>
                </a:solidFill>
                <a:latin typeface="Times New Roman" panose="02020603050405020304" pitchFamily="18" charset="0"/>
                <a:cs typeface="Times New Roman" panose="02020603050405020304" pitchFamily="18" charset="0"/>
              </a:rPr>
              <a:t>COMMENTS</a:t>
            </a:r>
            <a:endParaRPr lang="en-US" sz="2200" b="1" dirty="0">
              <a:solidFill>
                <a:schemeClr val="lt1"/>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448526" y="3532287"/>
            <a:ext cx="2467290" cy="981397"/>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1600" b="1" dirty="0">
                <a:solidFill>
                  <a:schemeClr val="accent1">
                    <a:lumMod val="75000"/>
                  </a:schemeClr>
                </a:solidFill>
              </a:rPr>
              <a:t>Name</a:t>
            </a:r>
          </a:p>
          <a:p>
            <a:r>
              <a:rPr lang="en-US" sz="1600" b="1" dirty="0">
                <a:solidFill>
                  <a:schemeClr val="accent1">
                    <a:lumMod val="75000"/>
                  </a:schemeClr>
                </a:solidFill>
              </a:rPr>
              <a:t>Age</a:t>
            </a:r>
          </a:p>
          <a:p>
            <a:r>
              <a:rPr lang="en-US" sz="1600" b="1" dirty="0">
                <a:solidFill>
                  <a:schemeClr val="accent1">
                    <a:lumMod val="75000"/>
                  </a:schemeClr>
                </a:solidFill>
              </a:rPr>
              <a:t>Gender</a:t>
            </a:r>
          </a:p>
          <a:p>
            <a:r>
              <a:rPr lang="en-US" sz="1600" b="1" dirty="0">
                <a:solidFill>
                  <a:schemeClr val="accent1">
                    <a:lumMod val="75000"/>
                  </a:schemeClr>
                </a:solidFill>
              </a:rPr>
              <a:t>Username (user ID)</a:t>
            </a:r>
          </a:p>
          <a:p>
            <a:r>
              <a:rPr lang="en-US" sz="1600" b="1" dirty="0">
                <a:solidFill>
                  <a:schemeClr val="accent1">
                    <a:lumMod val="75000"/>
                  </a:schemeClr>
                </a:solidFill>
              </a:rPr>
              <a:t>Password</a:t>
            </a:r>
          </a:p>
          <a:p>
            <a:endParaRPr lang="en-US" sz="1600" b="1" dirty="0">
              <a:solidFill>
                <a:schemeClr val="accent1">
                  <a:lumMod val="75000"/>
                </a:schemeClr>
              </a:solidFill>
            </a:endParaRPr>
          </a:p>
        </p:txBody>
      </p:sp>
      <p:sp>
        <p:nvSpPr>
          <p:cNvPr id="11" name="Content Placeholder 2"/>
          <p:cNvSpPr txBox="1">
            <a:spLocks/>
          </p:cNvSpPr>
          <p:nvPr/>
        </p:nvSpPr>
        <p:spPr>
          <a:xfrm>
            <a:off x="3491880" y="2812207"/>
            <a:ext cx="2376264" cy="206151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1800" b="1" dirty="0">
                <a:solidFill>
                  <a:schemeClr val="accent1">
                    <a:lumMod val="75000"/>
                  </a:schemeClr>
                </a:solidFill>
              </a:rPr>
              <a:t>Video ID</a:t>
            </a:r>
          </a:p>
          <a:p>
            <a:r>
              <a:rPr lang="en-US" sz="1800" b="1" dirty="0">
                <a:solidFill>
                  <a:schemeClr val="accent1">
                    <a:lumMod val="75000"/>
                  </a:schemeClr>
                </a:solidFill>
              </a:rPr>
              <a:t>Video Title</a:t>
            </a:r>
          </a:p>
          <a:p>
            <a:r>
              <a:rPr lang="en-US" sz="1800" b="1" dirty="0">
                <a:solidFill>
                  <a:schemeClr val="accent1">
                    <a:lumMod val="75000"/>
                  </a:schemeClr>
                </a:solidFill>
              </a:rPr>
              <a:t>Length</a:t>
            </a:r>
          </a:p>
          <a:p>
            <a:r>
              <a:rPr lang="en-US" sz="1800" b="1" dirty="0">
                <a:solidFill>
                  <a:schemeClr val="accent1">
                    <a:lumMod val="75000"/>
                  </a:schemeClr>
                </a:solidFill>
              </a:rPr>
              <a:t>ID of who upload</a:t>
            </a:r>
          </a:p>
          <a:p>
            <a:r>
              <a:rPr lang="en-US" sz="1800" b="1" dirty="0">
                <a:solidFill>
                  <a:schemeClr val="accent1">
                    <a:lumMod val="75000"/>
                  </a:schemeClr>
                </a:solidFill>
              </a:rPr>
              <a:t>Time of uploading</a:t>
            </a:r>
          </a:p>
          <a:p>
            <a:r>
              <a:rPr lang="en-US" sz="1800" b="1" dirty="0">
                <a:solidFill>
                  <a:schemeClr val="accent1">
                    <a:lumMod val="75000"/>
                  </a:schemeClr>
                </a:solidFill>
              </a:rPr>
              <a:t>Etc.</a:t>
            </a:r>
          </a:p>
        </p:txBody>
      </p:sp>
      <p:sp>
        <p:nvSpPr>
          <p:cNvPr id="12" name="Content Placeholder 2"/>
          <p:cNvSpPr txBox="1">
            <a:spLocks/>
          </p:cNvSpPr>
          <p:nvPr/>
        </p:nvSpPr>
        <p:spPr>
          <a:xfrm>
            <a:off x="6300688" y="3652301"/>
            <a:ext cx="2159744" cy="1320147"/>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spcBef>
                <a:spcPts val="0"/>
              </a:spcBef>
            </a:pPr>
            <a:r>
              <a:rPr lang="en-US" sz="1600" b="1" dirty="0">
                <a:solidFill>
                  <a:schemeClr val="accent1">
                    <a:lumMod val="75000"/>
                  </a:schemeClr>
                </a:solidFill>
              </a:rPr>
              <a:t>Video ID</a:t>
            </a:r>
          </a:p>
          <a:p>
            <a:pPr>
              <a:spcBef>
                <a:spcPts val="0"/>
              </a:spcBef>
            </a:pPr>
            <a:r>
              <a:rPr lang="en-US" sz="1600" b="1" dirty="0">
                <a:solidFill>
                  <a:schemeClr val="accent1">
                    <a:lumMod val="75000"/>
                  </a:schemeClr>
                </a:solidFill>
              </a:rPr>
              <a:t>Who comment</a:t>
            </a:r>
          </a:p>
          <a:p>
            <a:pPr>
              <a:spcBef>
                <a:spcPts val="0"/>
              </a:spcBef>
            </a:pPr>
            <a:r>
              <a:rPr lang="en-US" sz="1600" b="1" dirty="0">
                <a:solidFill>
                  <a:schemeClr val="accent1">
                    <a:lumMod val="75000"/>
                  </a:schemeClr>
                </a:solidFill>
              </a:rPr>
              <a:t>When</a:t>
            </a:r>
          </a:p>
          <a:p>
            <a:pPr>
              <a:spcBef>
                <a:spcPts val="0"/>
              </a:spcBef>
            </a:pPr>
            <a:r>
              <a:rPr lang="en-US" sz="1600" b="1" dirty="0">
                <a:solidFill>
                  <a:schemeClr val="accent1">
                    <a:lumMod val="75000"/>
                  </a:schemeClr>
                </a:solidFill>
              </a:rPr>
              <a:t>How many likes</a:t>
            </a:r>
          </a:p>
        </p:txBody>
      </p:sp>
      <p:sp>
        <p:nvSpPr>
          <p:cNvPr id="14" name="Rectangle 13"/>
          <p:cNvSpPr/>
          <p:nvPr/>
        </p:nvSpPr>
        <p:spPr>
          <a:xfrm>
            <a:off x="611560" y="1477347"/>
            <a:ext cx="6552728" cy="338554"/>
          </a:xfrm>
          <a:prstGeom prst="rect">
            <a:avLst/>
          </a:prstGeom>
        </p:spPr>
        <p:txBody>
          <a:bodyPr wrap="square">
            <a:spAutoFit/>
          </a:bodyPr>
          <a:lstStyle/>
          <a:p>
            <a:r>
              <a:rPr lang="en-US" sz="1600" b="1" dirty="0"/>
              <a:t>A database is a </a:t>
            </a:r>
            <a:r>
              <a:rPr lang="en-US" sz="1600" b="1" u="sng" dirty="0"/>
              <a:t>structured</a:t>
            </a:r>
            <a:r>
              <a:rPr lang="en-US" sz="1600" b="1" dirty="0"/>
              <a:t> collection of data.</a:t>
            </a:r>
          </a:p>
        </p:txBody>
      </p:sp>
      <p:sp>
        <p:nvSpPr>
          <p:cNvPr id="3" name="Rounded Rectangle 2"/>
          <p:cNvSpPr/>
          <p:nvPr/>
        </p:nvSpPr>
        <p:spPr>
          <a:xfrm>
            <a:off x="3815916" y="2758201"/>
            <a:ext cx="1241040"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p:cNvSpPr/>
          <p:nvPr/>
        </p:nvSpPr>
        <p:spPr>
          <a:xfrm>
            <a:off x="6478788" y="3577580"/>
            <a:ext cx="1241040"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p:cNvSpPr/>
          <p:nvPr/>
        </p:nvSpPr>
        <p:spPr>
          <a:xfrm>
            <a:off x="3849556" y="3793604"/>
            <a:ext cx="1888627"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p:cNvSpPr/>
          <p:nvPr/>
        </p:nvSpPr>
        <p:spPr>
          <a:xfrm>
            <a:off x="756932" y="4386796"/>
            <a:ext cx="1870851"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8" name="Straight Arrow Connector 7"/>
          <p:cNvCxnSpPr>
            <a:stCxn id="16" idx="1"/>
            <a:endCxn id="17" idx="3"/>
          </p:cNvCxnSpPr>
          <p:nvPr/>
        </p:nvCxnSpPr>
        <p:spPr>
          <a:xfrm flipH="1">
            <a:off x="2627783" y="3987270"/>
            <a:ext cx="1221773" cy="593192"/>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18" name="Straight Arrow Connector 17"/>
          <p:cNvCxnSpPr/>
          <p:nvPr/>
        </p:nvCxnSpPr>
        <p:spPr>
          <a:xfrm flipH="1" flipV="1">
            <a:off x="5067688" y="2945302"/>
            <a:ext cx="1411100" cy="88401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6" name="Date Placeholder 5">
            <a:extLst>
              <a:ext uri="{FF2B5EF4-FFF2-40B4-BE49-F238E27FC236}">
                <a16:creationId xmlns:a16="http://schemas.microsoft.com/office/drawing/2014/main" id="{B83A8266-B974-4C0A-99F7-4DF8FC608B75}"/>
              </a:ext>
            </a:extLst>
          </p:cNvPr>
          <p:cNvSpPr>
            <a:spLocks noGrp="1"/>
          </p:cNvSpPr>
          <p:nvPr>
            <p:ph type="dt" sz="half" idx="10"/>
          </p:nvPr>
        </p:nvSpPr>
        <p:spPr/>
        <p:txBody>
          <a:bodyPr/>
          <a:lstStyle/>
          <a:p>
            <a:fld id="{9132DDAB-5DFD-44BB-95D0-8D5E1CF9F1AB}" type="datetime11">
              <a:rPr lang="en-US" smtClean="0"/>
              <a:t>08:01:24</a:t>
            </a:fld>
            <a:endParaRPr lang="de-DE" dirty="0"/>
          </a:p>
        </p:txBody>
      </p:sp>
      <p:sp>
        <p:nvSpPr>
          <p:cNvPr id="19" name="Rectangle 18">
            <a:extLst>
              <a:ext uri="{FF2B5EF4-FFF2-40B4-BE49-F238E27FC236}">
                <a16:creationId xmlns:a16="http://schemas.microsoft.com/office/drawing/2014/main" id="{24DF6CF5-6BB0-AD44-B6E3-77B00CA3D8BB}"/>
              </a:ext>
            </a:extLst>
          </p:cNvPr>
          <p:cNvSpPr/>
          <p:nvPr/>
        </p:nvSpPr>
        <p:spPr>
          <a:xfrm>
            <a:off x="173898" y="5153230"/>
            <a:ext cx="8713428" cy="323165"/>
          </a:xfrm>
          <a:prstGeom prst="rect">
            <a:avLst/>
          </a:prstGeom>
        </p:spPr>
        <p:txBody>
          <a:bodyPr wrap="square">
            <a:spAutoFit/>
          </a:bodyPr>
          <a:lstStyle/>
          <a:p>
            <a:pPr algn="ctr"/>
            <a:r>
              <a:rPr lang="en-US" sz="1500" b="1" dirty="0"/>
              <a:t>On average, how many ‘likes’ on the videos upload by a user – </a:t>
            </a:r>
            <a:r>
              <a:rPr lang="en-US" sz="1500" b="1" i="1" dirty="0"/>
              <a:t>John,</a:t>
            </a:r>
            <a:r>
              <a:rPr lang="en-US" sz="1500" b="1" dirty="0"/>
              <a:t> have received?</a:t>
            </a:r>
          </a:p>
        </p:txBody>
      </p:sp>
    </p:spTree>
    <p:extLst>
      <p:ext uri="{BB962C8B-B14F-4D97-AF65-F5344CB8AC3E}">
        <p14:creationId xmlns:p14="http://schemas.microsoft.com/office/powerpoint/2010/main" val="1988479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686D3A5-C1E0-4E20-9BEF-3C83BF1DCC02}"/>
              </a:ext>
            </a:extLst>
          </p:cNvPr>
          <p:cNvGraphicFramePr>
            <a:graphicFrameLocks noGrp="1"/>
          </p:cNvGraphicFramePr>
          <p:nvPr>
            <p:ph sz="quarter" idx="14"/>
            <p:extLst>
              <p:ext uri="{D42A27DB-BD31-4B8C-83A1-F6EECF244321}">
                <p14:modId xmlns:p14="http://schemas.microsoft.com/office/powerpoint/2010/main" val="2355041589"/>
              </p:ext>
            </p:extLst>
          </p:nvPr>
        </p:nvGraphicFramePr>
        <p:xfrm>
          <a:off x="431245" y="605679"/>
          <a:ext cx="7902125" cy="1426632"/>
        </p:xfrm>
        <a:graphic>
          <a:graphicData uri="http://schemas.openxmlformats.org/drawingml/2006/table">
            <a:tbl>
              <a:tblPr>
                <a:tableStyleId>{5C22544A-7EE6-4342-B048-85BDC9FD1C3A}</a:tableStyleId>
              </a:tblPr>
              <a:tblGrid>
                <a:gridCol w="987766">
                  <a:extLst>
                    <a:ext uri="{9D8B030D-6E8A-4147-A177-3AD203B41FA5}">
                      <a16:colId xmlns:a16="http://schemas.microsoft.com/office/drawing/2014/main" val="3103657028"/>
                    </a:ext>
                  </a:extLst>
                </a:gridCol>
                <a:gridCol w="987766">
                  <a:extLst>
                    <a:ext uri="{9D8B030D-6E8A-4147-A177-3AD203B41FA5}">
                      <a16:colId xmlns:a16="http://schemas.microsoft.com/office/drawing/2014/main" val="272122894"/>
                    </a:ext>
                  </a:extLst>
                </a:gridCol>
                <a:gridCol w="1419913">
                  <a:extLst>
                    <a:ext uri="{9D8B030D-6E8A-4147-A177-3AD203B41FA5}">
                      <a16:colId xmlns:a16="http://schemas.microsoft.com/office/drawing/2014/main" val="2778120996"/>
                    </a:ext>
                  </a:extLst>
                </a:gridCol>
                <a:gridCol w="2052700">
                  <a:extLst>
                    <a:ext uri="{9D8B030D-6E8A-4147-A177-3AD203B41FA5}">
                      <a16:colId xmlns:a16="http://schemas.microsoft.com/office/drawing/2014/main" val="1090966838"/>
                    </a:ext>
                  </a:extLst>
                </a:gridCol>
                <a:gridCol w="1157538">
                  <a:extLst>
                    <a:ext uri="{9D8B030D-6E8A-4147-A177-3AD203B41FA5}">
                      <a16:colId xmlns:a16="http://schemas.microsoft.com/office/drawing/2014/main" val="1580419375"/>
                    </a:ext>
                  </a:extLst>
                </a:gridCol>
                <a:gridCol w="1296442">
                  <a:extLst>
                    <a:ext uri="{9D8B030D-6E8A-4147-A177-3AD203B41FA5}">
                      <a16:colId xmlns:a16="http://schemas.microsoft.com/office/drawing/2014/main" val="4185988227"/>
                    </a:ext>
                  </a:extLst>
                </a:gridCol>
              </a:tblGrid>
              <a:tr h="237772">
                <a:tc>
                  <a:txBody>
                    <a:bodyPr/>
                    <a:lstStyle/>
                    <a:p>
                      <a:pPr algn="ctr" fontAlgn="b"/>
                      <a:r>
                        <a:rPr lang="en-GB" sz="1200" b="1" u="none" strike="noStrike">
                          <a:effectLst/>
                        </a:rPr>
                        <a:t>User(author)</a:t>
                      </a:r>
                      <a:endParaRPr lang="en-GB" sz="1200" b="1"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b="1" u="none" strike="noStrike">
                          <a:effectLst/>
                        </a:rPr>
                        <a:t>Gender</a:t>
                      </a:r>
                      <a:endParaRPr lang="en-GB" sz="1200" b="1"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b="1" u="none" strike="noStrike">
                          <a:effectLst/>
                        </a:rPr>
                        <a:t>Video title</a:t>
                      </a:r>
                      <a:endParaRPr lang="en-GB" sz="1200" b="1"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b="1" u="none" strike="noStrike" dirty="0">
                          <a:effectLst/>
                        </a:rPr>
                        <a:t>Time of uploading</a:t>
                      </a:r>
                      <a:endParaRPr lang="en-GB" sz="1200" b="1"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b="1" u="none" strike="noStrike">
                          <a:effectLst/>
                        </a:rPr>
                        <a:t>User(reviewer)</a:t>
                      </a:r>
                      <a:endParaRPr lang="en-GB" sz="1200" b="1"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b="1" u="none" strike="noStrike" dirty="0">
                          <a:effectLst/>
                        </a:rPr>
                        <a:t>Comments</a:t>
                      </a:r>
                      <a:endParaRPr lang="en-GB" sz="1200" b="1" i="0" u="none" strike="noStrike" dirty="0">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2330250295"/>
                  </a:ext>
                </a:extLst>
              </a:tr>
              <a:tr h="237772">
                <a:tc>
                  <a:txBody>
                    <a:bodyPr/>
                    <a:lstStyle/>
                    <a:p>
                      <a:pPr algn="ctr" fontAlgn="b"/>
                      <a:r>
                        <a:rPr lang="en-GB" sz="1200" u="none" strike="noStrike" dirty="0" err="1">
                          <a:effectLst/>
                        </a:rPr>
                        <a:t>UserA</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Male</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MySQL tutorial 1</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05/05/2022 18:56</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UserB</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First comment</a:t>
                      </a:r>
                      <a:endParaRPr lang="en-GB" sz="1200" b="0" i="0" u="none" strike="noStrike">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2139084780"/>
                  </a:ext>
                </a:extLst>
              </a:tr>
              <a:tr h="237772">
                <a:tc>
                  <a:txBody>
                    <a:bodyPr/>
                    <a:lstStyle/>
                    <a:p>
                      <a:pPr algn="ctr" fontAlgn="b"/>
                      <a:r>
                        <a:rPr lang="en-GB" sz="1200" u="none" strike="noStrike">
                          <a:effectLst/>
                        </a:rPr>
                        <a:t>UserA</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Male</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MySQL tutorial 1</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05/05/2022 18:56</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UserB</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Second comment</a:t>
                      </a:r>
                      <a:endParaRPr lang="en-GB" sz="1200" b="0" i="0" u="none" strike="noStrike">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3398665065"/>
                  </a:ext>
                </a:extLst>
              </a:tr>
              <a:tr h="237772">
                <a:tc>
                  <a:txBody>
                    <a:bodyPr/>
                    <a:lstStyle/>
                    <a:p>
                      <a:pPr algn="ctr" fontAlgn="b"/>
                      <a:r>
                        <a:rPr lang="en-GB" sz="1200" u="none" strike="noStrike">
                          <a:effectLst/>
                        </a:rPr>
                        <a:t>UserA</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Male</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MySQL tutorial 1</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05/05/2022 18:56</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UserC</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Third comment</a:t>
                      </a:r>
                      <a:endParaRPr lang="en-GB" sz="1200" b="0" i="0" u="none" strike="noStrike">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2474424092"/>
                  </a:ext>
                </a:extLst>
              </a:tr>
              <a:tr h="237772">
                <a:tc>
                  <a:txBody>
                    <a:bodyPr/>
                    <a:lstStyle/>
                    <a:p>
                      <a:pPr algn="ctr" fontAlgn="b"/>
                      <a:r>
                        <a:rPr lang="en-GB" sz="1200" u="none" strike="noStrike">
                          <a:effectLst/>
                        </a:rPr>
                        <a:t>UserA</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Male</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MySQL tutorial 1</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05/05/2022 18:56</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UserD</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Forth comment</a:t>
                      </a:r>
                      <a:endParaRPr lang="en-GB" sz="1200" b="0" i="0" u="none" strike="noStrike">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3034286631"/>
                  </a:ext>
                </a:extLst>
              </a:tr>
              <a:tr h="237772">
                <a:tc>
                  <a:txBody>
                    <a:bodyPr/>
                    <a:lstStyle/>
                    <a:p>
                      <a:pPr algn="ctr" fontAlgn="b"/>
                      <a:r>
                        <a:rPr lang="en-GB" sz="1200" u="none" strike="noStrike">
                          <a:effectLst/>
                        </a:rPr>
                        <a:t>UserA</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a:effectLst/>
                        </a:rPr>
                        <a:t>Male</a:t>
                      </a:r>
                      <a:endParaRPr lang="en-GB" sz="1200" b="0" i="0" u="none" strike="noStrike">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MySQL tutorial 1</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05/05/2022 18:56</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err="1">
                          <a:effectLst/>
                        </a:rPr>
                        <a:t>UserF</a:t>
                      </a:r>
                      <a:endParaRPr lang="en-GB" sz="1200" b="0" i="0" u="none" strike="noStrike" dirty="0">
                        <a:solidFill>
                          <a:srgbClr val="000000"/>
                        </a:solidFill>
                        <a:effectLst/>
                        <a:latin typeface="Calibri" panose="020F0502020204030204" pitchFamily="34" charset="0"/>
                      </a:endParaRPr>
                    </a:p>
                  </a:txBody>
                  <a:tcPr marL="3894" marR="3894" marT="3894" marB="0" anchor="b"/>
                </a:tc>
                <a:tc>
                  <a:txBody>
                    <a:bodyPr/>
                    <a:lstStyle/>
                    <a:p>
                      <a:pPr algn="ctr" fontAlgn="b"/>
                      <a:r>
                        <a:rPr lang="en-GB" sz="1200" u="none" strike="noStrike" dirty="0">
                          <a:effectLst/>
                        </a:rPr>
                        <a:t>Fifth comment</a:t>
                      </a:r>
                      <a:endParaRPr lang="en-GB" sz="1200" b="0" i="0" u="none" strike="noStrike" dirty="0">
                        <a:solidFill>
                          <a:srgbClr val="000000"/>
                        </a:solidFill>
                        <a:effectLst/>
                        <a:latin typeface="Calibri" panose="020F0502020204030204" pitchFamily="34" charset="0"/>
                      </a:endParaRPr>
                    </a:p>
                  </a:txBody>
                  <a:tcPr marL="3894" marR="3894" marT="3894" marB="0" anchor="b"/>
                </a:tc>
                <a:extLst>
                  <a:ext uri="{0D108BD9-81ED-4DB2-BD59-A6C34878D82A}">
                    <a16:rowId xmlns:a16="http://schemas.microsoft.com/office/drawing/2014/main" val="3124539301"/>
                  </a:ext>
                </a:extLst>
              </a:tr>
            </a:tbl>
          </a:graphicData>
        </a:graphic>
      </p:graphicFrame>
      <p:sp>
        <p:nvSpPr>
          <p:cNvPr id="4" name="Date Placeholder 3">
            <a:extLst>
              <a:ext uri="{FF2B5EF4-FFF2-40B4-BE49-F238E27FC236}">
                <a16:creationId xmlns:a16="http://schemas.microsoft.com/office/drawing/2014/main" id="{892410E9-6815-4CE8-A9BE-F0842DC750D6}"/>
              </a:ext>
            </a:extLst>
          </p:cNvPr>
          <p:cNvSpPr>
            <a:spLocks noGrp="1"/>
          </p:cNvSpPr>
          <p:nvPr>
            <p:ph type="dt" sz="half" idx="19"/>
          </p:nvPr>
        </p:nvSpPr>
        <p:spPr>
          <a:xfrm>
            <a:off x="5056956" y="5367014"/>
            <a:ext cx="3619500" cy="154782"/>
          </a:xfrm>
        </p:spPr>
        <p:txBody>
          <a:bodyPr anchor="ctr">
            <a:normAutofit/>
          </a:bodyPr>
          <a:lstStyle/>
          <a:p>
            <a:pPr>
              <a:lnSpc>
                <a:spcPct val="90000"/>
              </a:lnSpc>
              <a:spcAft>
                <a:spcPts val="600"/>
              </a:spcAft>
            </a:pPr>
            <a:fld id="{505134B8-B97C-4A1B-908F-39A55B1137A7}" type="datetime11">
              <a:rPr lang="en-US" sz="400" smtClean="0"/>
              <a:pPr>
                <a:lnSpc>
                  <a:spcPct val="90000"/>
                </a:lnSpc>
                <a:spcAft>
                  <a:spcPts val="600"/>
                </a:spcAft>
              </a:pPr>
              <a:t>08:01:24</a:t>
            </a:fld>
            <a:endParaRPr lang="de-DE" sz="400"/>
          </a:p>
        </p:txBody>
      </p:sp>
      <p:sp>
        <p:nvSpPr>
          <p:cNvPr id="9" name="Rounded Rectangle 4">
            <a:extLst>
              <a:ext uri="{FF2B5EF4-FFF2-40B4-BE49-F238E27FC236}">
                <a16:creationId xmlns:a16="http://schemas.microsoft.com/office/drawing/2014/main" id="{3B92CD27-B39E-4BFD-A89D-FCFA95C20757}"/>
              </a:ext>
            </a:extLst>
          </p:cNvPr>
          <p:cNvSpPr/>
          <p:nvPr/>
        </p:nvSpPr>
        <p:spPr>
          <a:xfrm>
            <a:off x="736820" y="3091031"/>
            <a:ext cx="1944216" cy="78008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USER</a:t>
            </a:r>
            <a:endParaRPr lang="en-US" b="1" dirty="0">
              <a:latin typeface="Times New Roman" panose="02020603050405020304" pitchFamily="18" charset="0"/>
              <a:cs typeface="Times New Roman" panose="02020603050405020304" pitchFamily="18" charset="0"/>
            </a:endParaRPr>
          </a:p>
        </p:txBody>
      </p:sp>
      <p:sp>
        <p:nvSpPr>
          <p:cNvPr id="11" name="Rounded Rectangle 6">
            <a:extLst>
              <a:ext uri="{FF2B5EF4-FFF2-40B4-BE49-F238E27FC236}">
                <a16:creationId xmlns:a16="http://schemas.microsoft.com/office/drawing/2014/main" id="{16147287-2FC9-4833-AB0B-E51360F88D37}"/>
              </a:ext>
            </a:extLst>
          </p:cNvPr>
          <p:cNvSpPr/>
          <p:nvPr/>
        </p:nvSpPr>
        <p:spPr>
          <a:xfrm>
            <a:off x="3473124" y="2296230"/>
            <a:ext cx="1944216" cy="78008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VIDEOS</a:t>
            </a:r>
            <a:endParaRPr lang="en-US" b="1" dirty="0">
              <a:latin typeface="Times New Roman" panose="02020603050405020304" pitchFamily="18" charset="0"/>
              <a:cs typeface="Times New Roman" panose="02020603050405020304" pitchFamily="18" charset="0"/>
            </a:endParaRPr>
          </a:p>
        </p:txBody>
      </p:sp>
      <p:sp>
        <p:nvSpPr>
          <p:cNvPr id="13" name="Rounded Rectangle 8">
            <a:extLst>
              <a:ext uri="{FF2B5EF4-FFF2-40B4-BE49-F238E27FC236}">
                <a16:creationId xmlns:a16="http://schemas.microsoft.com/office/drawing/2014/main" id="{1A062BAF-664B-4921-B331-A36F2848CC3F}"/>
              </a:ext>
            </a:extLst>
          </p:cNvPr>
          <p:cNvSpPr/>
          <p:nvPr/>
        </p:nvSpPr>
        <p:spPr>
          <a:xfrm>
            <a:off x="6281436" y="3091031"/>
            <a:ext cx="1944216" cy="780087"/>
          </a:xfrm>
          <a:prstGeom prst="roundRect">
            <a:avLst/>
          </a:prstGeom>
          <a:gradFill flip="none" rotWithShape="1">
            <a:gsLst>
              <a:gs pos="0">
                <a:schemeClr val="tx2"/>
              </a:gs>
              <a:gs pos="48000">
                <a:schemeClr val="tx2"/>
              </a:gs>
              <a:gs pos="100000">
                <a:schemeClr val="tx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a:solidFill>
                  <a:schemeClr val="lt1"/>
                </a:solidFill>
                <a:latin typeface="Times New Roman" panose="02020603050405020304" pitchFamily="18" charset="0"/>
                <a:cs typeface="Times New Roman" panose="02020603050405020304" pitchFamily="18" charset="0"/>
              </a:rPr>
              <a:t>COMMENTS</a:t>
            </a:r>
            <a:endParaRPr lang="en-US" sz="2200" b="1" dirty="0">
              <a:solidFill>
                <a:schemeClr val="lt1"/>
              </a:solidFill>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D0049F16-E38B-407F-BD73-91E506044D91}"/>
              </a:ext>
            </a:extLst>
          </p:cNvPr>
          <p:cNvSpPr txBox="1">
            <a:spLocks/>
          </p:cNvSpPr>
          <p:nvPr/>
        </p:nvSpPr>
        <p:spPr>
          <a:xfrm>
            <a:off x="429770" y="3931124"/>
            <a:ext cx="2467290" cy="981397"/>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1600" b="1" dirty="0">
                <a:solidFill>
                  <a:schemeClr val="accent1">
                    <a:lumMod val="75000"/>
                  </a:schemeClr>
                </a:solidFill>
              </a:rPr>
              <a:t>Name</a:t>
            </a:r>
          </a:p>
          <a:p>
            <a:r>
              <a:rPr lang="en-US" sz="1600" b="1" dirty="0">
                <a:solidFill>
                  <a:schemeClr val="accent1">
                    <a:lumMod val="75000"/>
                  </a:schemeClr>
                </a:solidFill>
              </a:rPr>
              <a:t>Age</a:t>
            </a:r>
          </a:p>
          <a:p>
            <a:r>
              <a:rPr lang="en-US" sz="1600" b="1" dirty="0">
                <a:solidFill>
                  <a:schemeClr val="accent1">
                    <a:lumMod val="75000"/>
                  </a:schemeClr>
                </a:solidFill>
              </a:rPr>
              <a:t>Gender</a:t>
            </a:r>
          </a:p>
          <a:p>
            <a:r>
              <a:rPr lang="en-US" sz="1600" b="1" dirty="0">
                <a:solidFill>
                  <a:schemeClr val="accent1">
                    <a:lumMod val="75000"/>
                  </a:schemeClr>
                </a:solidFill>
              </a:rPr>
              <a:t>Username (user ID)</a:t>
            </a:r>
          </a:p>
          <a:p>
            <a:r>
              <a:rPr lang="en-US" sz="1600" b="1" dirty="0">
                <a:solidFill>
                  <a:schemeClr val="accent1">
                    <a:lumMod val="75000"/>
                  </a:schemeClr>
                </a:solidFill>
              </a:rPr>
              <a:t>Password</a:t>
            </a:r>
          </a:p>
          <a:p>
            <a:endParaRPr lang="en-US" sz="1600" b="1" dirty="0">
              <a:solidFill>
                <a:schemeClr val="accent1">
                  <a:lumMod val="75000"/>
                </a:schemeClr>
              </a:solidFill>
            </a:endParaRPr>
          </a:p>
        </p:txBody>
      </p:sp>
      <p:sp>
        <p:nvSpPr>
          <p:cNvPr id="15" name="Content Placeholder 2">
            <a:extLst>
              <a:ext uri="{FF2B5EF4-FFF2-40B4-BE49-F238E27FC236}">
                <a16:creationId xmlns:a16="http://schemas.microsoft.com/office/drawing/2014/main" id="{3D7A5905-A824-49D4-88E5-560D85125FC4}"/>
              </a:ext>
            </a:extLst>
          </p:cNvPr>
          <p:cNvSpPr txBox="1">
            <a:spLocks/>
          </p:cNvSpPr>
          <p:nvPr/>
        </p:nvSpPr>
        <p:spPr>
          <a:xfrm>
            <a:off x="3473124" y="3211044"/>
            <a:ext cx="2376264" cy="206151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sz="1800" b="1" dirty="0">
                <a:solidFill>
                  <a:schemeClr val="accent1">
                    <a:lumMod val="75000"/>
                  </a:schemeClr>
                </a:solidFill>
              </a:rPr>
              <a:t>Video ID</a:t>
            </a:r>
          </a:p>
          <a:p>
            <a:r>
              <a:rPr lang="en-US" sz="1800" b="1" dirty="0">
                <a:solidFill>
                  <a:schemeClr val="accent1">
                    <a:lumMod val="75000"/>
                  </a:schemeClr>
                </a:solidFill>
              </a:rPr>
              <a:t>Video Title</a:t>
            </a:r>
          </a:p>
          <a:p>
            <a:r>
              <a:rPr lang="en-US" sz="1800" b="1" dirty="0">
                <a:solidFill>
                  <a:schemeClr val="accent1">
                    <a:lumMod val="75000"/>
                  </a:schemeClr>
                </a:solidFill>
              </a:rPr>
              <a:t>Length</a:t>
            </a:r>
          </a:p>
          <a:p>
            <a:r>
              <a:rPr lang="en-US" sz="1800" b="1" dirty="0">
                <a:solidFill>
                  <a:schemeClr val="accent1">
                    <a:lumMod val="75000"/>
                  </a:schemeClr>
                </a:solidFill>
              </a:rPr>
              <a:t>ID of who upload</a:t>
            </a:r>
          </a:p>
          <a:p>
            <a:r>
              <a:rPr lang="en-US" sz="1800" b="1" dirty="0">
                <a:solidFill>
                  <a:schemeClr val="accent1">
                    <a:lumMod val="75000"/>
                  </a:schemeClr>
                </a:solidFill>
              </a:rPr>
              <a:t>Time of uploading</a:t>
            </a:r>
          </a:p>
          <a:p>
            <a:r>
              <a:rPr lang="en-US" sz="1800" b="1" dirty="0">
                <a:solidFill>
                  <a:schemeClr val="accent1">
                    <a:lumMod val="75000"/>
                  </a:schemeClr>
                </a:solidFill>
              </a:rPr>
              <a:t>Etc.</a:t>
            </a:r>
          </a:p>
        </p:txBody>
      </p:sp>
      <p:sp>
        <p:nvSpPr>
          <p:cNvPr id="16" name="Content Placeholder 2">
            <a:extLst>
              <a:ext uri="{FF2B5EF4-FFF2-40B4-BE49-F238E27FC236}">
                <a16:creationId xmlns:a16="http://schemas.microsoft.com/office/drawing/2014/main" id="{E0153BE0-63FF-4335-9828-E28498B6D0EF}"/>
              </a:ext>
            </a:extLst>
          </p:cNvPr>
          <p:cNvSpPr txBox="1">
            <a:spLocks/>
          </p:cNvSpPr>
          <p:nvPr/>
        </p:nvSpPr>
        <p:spPr>
          <a:xfrm>
            <a:off x="6281932" y="4051138"/>
            <a:ext cx="2159744" cy="1320147"/>
          </a:xfrm>
          <a:prstGeom prst="rect">
            <a:avLst/>
          </a:prstGeom>
        </p:spPr>
        <p:txBody>
          <a:bodyPr vert="horz" lIns="91440" tIns="45720" rIns="91440" bIns="45720" rtlCol="0">
            <a:no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Times New Roman" panose="02020603050405020304" pitchFamily="18" charset="0"/>
                <a:ea typeface="+mn-ea"/>
                <a:cs typeface="Times New Roman" panose="02020603050405020304" pitchFamily="18" charset="0"/>
              </a:defRPr>
            </a:lvl1pPr>
            <a:lvl2pPr marL="640080" indent="-228600" algn="l" defTabSz="914400" rtl="0" eaLnBrk="1" latinLnBrk="0" hangingPunct="1">
              <a:spcBef>
                <a:spcPct val="20000"/>
              </a:spcBef>
              <a:buClr>
                <a:schemeClr val="accent2"/>
              </a:buClr>
              <a:buFont typeface="Times New Roman" panose="02020603050405020304" pitchFamily="18"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Times New Roman" panose="02020603050405020304" pitchFamily="18" charset="0"/>
                <a:ea typeface="+mn-ea"/>
                <a:cs typeface="Times New Roman" panose="02020603050405020304" pitchFamily="18" charset="0"/>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spcBef>
                <a:spcPts val="0"/>
              </a:spcBef>
            </a:pPr>
            <a:r>
              <a:rPr lang="en-US" sz="1600" b="1" dirty="0">
                <a:solidFill>
                  <a:schemeClr val="accent1">
                    <a:lumMod val="75000"/>
                  </a:schemeClr>
                </a:solidFill>
              </a:rPr>
              <a:t>Video ID</a:t>
            </a:r>
          </a:p>
          <a:p>
            <a:pPr>
              <a:spcBef>
                <a:spcPts val="0"/>
              </a:spcBef>
            </a:pPr>
            <a:r>
              <a:rPr lang="en-US" sz="1600" b="1" dirty="0">
                <a:solidFill>
                  <a:schemeClr val="accent1">
                    <a:lumMod val="75000"/>
                  </a:schemeClr>
                </a:solidFill>
              </a:rPr>
              <a:t>Who comment</a:t>
            </a:r>
          </a:p>
          <a:p>
            <a:pPr>
              <a:spcBef>
                <a:spcPts val="0"/>
              </a:spcBef>
            </a:pPr>
            <a:r>
              <a:rPr lang="en-US" sz="1600" b="1" dirty="0">
                <a:solidFill>
                  <a:schemeClr val="accent1">
                    <a:lumMod val="75000"/>
                  </a:schemeClr>
                </a:solidFill>
              </a:rPr>
              <a:t>When</a:t>
            </a:r>
          </a:p>
          <a:p>
            <a:pPr>
              <a:spcBef>
                <a:spcPts val="0"/>
              </a:spcBef>
            </a:pPr>
            <a:r>
              <a:rPr lang="en-US" sz="1600" b="1" dirty="0">
                <a:solidFill>
                  <a:schemeClr val="accent1">
                    <a:lumMod val="75000"/>
                  </a:schemeClr>
                </a:solidFill>
              </a:rPr>
              <a:t>How many likes</a:t>
            </a:r>
          </a:p>
        </p:txBody>
      </p:sp>
      <p:sp>
        <p:nvSpPr>
          <p:cNvPr id="18" name="Rounded Rectangle 2">
            <a:extLst>
              <a:ext uri="{FF2B5EF4-FFF2-40B4-BE49-F238E27FC236}">
                <a16:creationId xmlns:a16="http://schemas.microsoft.com/office/drawing/2014/main" id="{06D1A704-0257-427E-9AE5-96891489798A}"/>
              </a:ext>
            </a:extLst>
          </p:cNvPr>
          <p:cNvSpPr/>
          <p:nvPr/>
        </p:nvSpPr>
        <p:spPr>
          <a:xfrm>
            <a:off x="3797160" y="3157038"/>
            <a:ext cx="1241040"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ounded Rectangle 14">
            <a:extLst>
              <a:ext uri="{FF2B5EF4-FFF2-40B4-BE49-F238E27FC236}">
                <a16:creationId xmlns:a16="http://schemas.microsoft.com/office/drawing/2014/main" id="{E7B2218C-89ED-4601-86BD-77E0F38588BD}"/>
              </a:ext>
            </a:extLst>
          </p:cNvPr>
          <p:cNvSpPr/>
          <p:nvPr/>
        </p:nvSpPr>
        <p:spPr>
          <a:xfrm>
            <a:off x="6460032" y="3976417"/>
            <a:ext cx="1241040"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ounded Rectangle 15">
            <a:extLst>
              <a:ext uri="{FF2B5EF4-FFF2-40B4-BE49-F238E27FC236}">
                <a16:creationId xmlns:a16="http://schemas.microsoft.com/office/drawing/2014/main" id="{7255C17B-E33A-4DC7-BDA1-4206468D54FB}"/>
              </a:ext>
            </a:extLst>
          </p:cNvPr>
          <p:cNvSpPr/>
          <p:nvPr/>
        </p:nvSpPr>
        <p:spPr>
          <a:xfrm>
            <a:off x="3830800" y="4192441"/>
            <a:ext cx="1888627"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ounded Rectangle 16">
            <a:extLst>
              <a:ext uri="{FF2B5EF4-FFF2-40B4-BE49-F238E27FC236}">
                <a16:creationId xmlns:a16="http://schemas.microsoft.com/office/drawing/2014/main" id="{DA46DCDD-2975-43FD-B824-F77599ABD9A1}"/>
              </a:ext>
            </a:extLst>
          </p:cNvPr>
          <p:cNvSpPr/>
          <p:nvPr/>
        </p:nvSpPr>
        <p:spPr>
          <a:xfrm>
            <a:off x="738176" y="4785633"/>
            <a:ext cx="1870851" cy="387331"/>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37951BB-1660-4E9C-AAEB-91AFD4617385}"/>
              </a:ext>
            </a:extLst>
          </p:cNvPr>
          <p:cNvCxnSpPr>
            <a:stCxn id="20" idx="1"/>
            <a:endCxn id="21" idx="3"/>
          </p:cNvCxnSpPr>
          <p:nvPr/>
        </p:nvCxnSpPr>
        <p:spPr>
          <a:xfrm flipH="1">
            <a:off x="2609027" y="4386107"/>
            <a:ext cx="1221773" cy="593192"/>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D57961EB-0C82-4967-98FC-5CE27E1C3E62}"/>
              </a:ext>
            </a:extLst>
          </p:cNvPr>
          <p:cNvCxnSpPr/>
          <p:nvPr/>
        </p:nvCxnSpPr>
        <p:spPr>
          <a:xfrm flipH="1" flipV="1">
            <a:off x="5048932" y="3344139"/>
            <a:ext cx="1411100" cy="884017"/>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24" name="Rectangle 23">
            <a:extLst>
              <a:ext uri="{FF2B5EF4-FFF2-40B4-BE49-F238E27FC236}">
                <a16:creationId xmlns:a16="http://schemas.microsoft.com/office/drawing/2014/main" id="{D3D983F9-7A30-47C7-93D0-85EA4ADA1175}"/>
              </a:ext>
            </a:extLst>
          </p:cNvPr>
          <p:cNvSpPr/>
          <p:nvPr/>
        </p:nvSpPr>
        <p:spPr>
          <a:xfrm>
            <a:off x="429770" y="201189"/>
            <a:ext cx="6552728" cy="338554"/>
          </a:xfrm>
          <a:prstGeom prst="rect">
            <a:avLst/>
          </a:prstGeom>
        </p:spPr>
        <p:txBody>
          <a:bodyPr wrap="square">
            <a:spAutoFit/>
          </a:bodyPr>
          <a:lstStyle/>
          <a:p>
            <a:r>
              <a:rPr lang="en-US" sz="1600" b="1" dirty="0"/>
              <a:t>What is an unstructured collection of data? </a:t>
            </a:r>
          </a:p>
        </p:txBody>
      </p:sp>
    </p:spTree>
    <p:extLst>
      <p:ext uri="{BB962C8B-B14F-4D97-AF65-F5344CB8AC3E}">
        <p14:creationId xmlns:p14="http://schemas.microsoft.com/office/powerpoint/2010/main" val="135926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p:bldP spid="15" grpId="0"/>
      <p:bldP spid="16" grpId="0"/>
      <p:bldP spid="18" grpId="0" animBg="1"/>
      <p:bldP spid="19"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22820"/>
            <a:ext cx="8034304" cy="866189"/>
          </a:xfrm>
        </p:spPr>
        <p:txBody>
          <a:bodyPr>
            <a:normAutofit fontScale="90000"/>
          </a:bodyPr>
          <a:lstStyle/>
          <a:p>
            <a:r>
              <a:rPr lang="en-US" dirty="0">
                <a:solidFill>
                  <a:srgbClr val="92D050"/>
                </a:solidFill>
              </a:rPr>
              <a:t>Importance of database language </a:t>
            </a:r>
            <a:r>
              <a:rPr lang="en-US" sz="4000" dirty="0">
                <a:solidFill>
                  <a:srgbClr val="92D050"/>
                </a:solidFill>
              </a:rPr>
              <a:t>(an example of </a:t>
            </a:r>
            <a:r>
              <a:rPr lang="en-US" sz="4000" dirty="0" err="1">
                <a:solidFill>
                  <a:srgbClr val="92D050"/>
                </a:solidFill>
              </a:rPr>
              <a:t>Youtube</a:t>
            </a:r>
            <a:r>
              <a:rPr lang="en-US" sz="4000" dirty="0">
                <a:solidFill>
                  <a:srgbClr val="92D050"/>
                </a:solidFill>
              </a:rPr>
              <a:t>) </a:t>
            </a:r>
            <a:endParaRPr lang="en-US" dirty="0">
              <a:solidFill>
                <a:srgbClr val="92D050"/>
              </a:solidFill>
            </a:endParaRPr>
          </a:p>
        </p:txBody>
      </p:sp>
      <p:sp>
        <p:nvSpPr>
          <p:cNvPr id="3" name="Content Placeholder 2"/>
          <p:cNvSpPr>
            <a:spLocks noGrp="1"/>
          </p:cNvSpPr>
          <p:nvPr>
            <p:ph idx="1"/>
          </p:nvPr>
        </p:nvSpPr>
        <p:spPr>
          <a:xfrm>
            <a:off x="179512" y="1941643"/>
            <a:ext cx="8784976" cy="3580153"/>
          </a:xfrm>
        </p:spPr>
        <p:txBody>
          <a:bodyPr>
            <a:normAutofit fontScale="85000" lnSpcReduction="20000"/>
          </a:bodyPr>
          <a:lstStyle/>
          <a:p>
            <a:r>
              <a:rPr lang="en-US" b="1" dirty="0"/>
              <a:t>To answer the above question, you need to:</a:t>
            </a:r>
          </a:p>
          <a:p>
            <a:pPr lvl="1"/>
            <a:r>
              <a:rPr lang="en-US" b="1" dirty="0"/>
              <a:t>Find </a:t>
            </a:r>
            <a:r>
              <a:rPr lang="en-US" b="1" dirty="0">
                <a:solidFill>
                  <a:srgbClr val="C00000"/>
                </a:solidFill>
              </a:rPr>
              <a:t>the list of </a:t>
            </a:r>
            <a:r>
              <a:rPr lang="en-US" b="1" dirty="0"/>
              <a:t>videos uploaded by the users (</a:t>
            </a:r>
            <a:r>
              <a:rPr lang="en-US" b="1" dirty="0">
                <a:solidFill>
                  <a:srgbClr val="C00000"/>
                </a:solidFill>
              </a:rPr>
              <a:t>ID</a:t>
            </a:r>
            <a:r>
              <a:rPr lang="en-US" b="1" dirty="0"/>
              <a:t>) who </a:t>
            </a:r>
            <a:r>
              <a:rPr lang="en-US" dirty="0"/>
              <a:t>specified</a:t>
            </a:r>
            <a:r>
              <a:rPr lang="en-US" b="1" dirty="0"/>
              <a:t> their gender as female</a:t>
            </a:r>
            <a:r>
              <a:rPr lang="en-US" dirty="0"/>
              <a:t>. — </a:t>
            </a:r>
            <a:r>
              <a:rPr lang="en-US" dirty="0">
                <a:solidFill>
                  <a:schemeClr val="accent4">
                    <a:lumMod val="60000"/>
                    <a:lumOff val="40000"/>
                  </a:schemeClr>
                </a:solidFill>
              </a:rPr>
              <a:t>table User and Videos</a:t>
            </a:r>
          </a:p>
          <a:p>
            <a:pPr lvl="1"/>
            <a:r>
              <a:rPr lang="en-US" b="1" dirty="0"/>
              <a:t>Count the number of </a:t>
            </a:r>
            <a:r>
              <a:rPr lang="en-US" b="1" dirty="0">
                <a:solidFill>
                  <a:srgbClr val="C00000"/>
                </a:solidFill>
              </a:rPr>
              <a:t>comments on the videos </a:t>
            </a:r>
            <a:r>
              <a:rPr lang="en-US" dirty="0">
                <a:solidFill>
                  <a:srgbClr val="C00000"/>
                </a:solidFill>
              </a:rPr>
              <a:t>that appear</a:t>
            </a:r>
            <a:r>
              <a:rPr lang="en-US" b="1" dirty="0">
                <a:solidFill>
                  <a:srgbClr val="C00000"/>
                </a:solidFill>
              </a:rPr>
              <a:t> in  the above list</a:t>
            </a:r>
            <a:r>
              <a:rPr lang="en-US" b="1" dirty="0"/>
              <a:t>.</a:t>
            </a:r>
            <a:r>
              <a:rPr lang="en-US" dirty="0"/>
              <a:t> — </a:t>
            </a:r>
            <a:r>
              <a:rPr lang="en-US" dirty="0">
                <a:solidFill>
                  <a:schemeClr val="accent4">
                    <a:lumMod val="60000"/>
                    <a:lumOff val="40000"/>
                  </a:schemeClr>
                </a:solidFill>
              </a:rPr>
              <a:t>table User and Videos and Comments</a:t>
            </a:r>
          </a:p>
          <a:p>
            <a:pPr lvl="1"/>
            <a:r>
              <a:rPr lang="en-US" dirty="0"/>
              <a:t>Count the number of the users (</a:t>
            </a:r>
            <a:r>
              <a:rPr lang="en-US" dirty="0">
                <a:solidFill>
                  <a:srgbClr val="C00000"/>
                </a:solidFill>
              </a:rPr>
              <a:t>ID</a:t>
            </a:r>
            <a:r>
              <a:rPr lang="en-US" dirty="0"/>
              <a:t>) who specified their gender as females — </a:t>
            </a:r>
            <a:r>
              <a:rPr lang="en-US" dirty="0">
                <a:solidFill>
                  <a:schemeClr val="accent4">
                    <a:lumMod val="60000"/>
                    <a:lumOff val="40000"/>
                  </a:schemeClr>
                </a:solidFill>
              </a:rPr>
              <a:t>table User</a:t>
            </a:r>
          </a:p>
          <a:p>
            <a:pPr lvl="1"/>
            <a:r>
              <a:rPr lang="en-US" altLang="zh-CN" dirty="0"/>
              <a:t>Get the average value for female users </a:t>
            </a:r>
            <a:br>
              <a:rPr lang="en-US" altLang="zh-CN" dirty="0"/>
            </a:br>
            <a:r>
              <a:rPr lang="en-US" altLang="zh-CN" dirty="0"/>
              <a:t>		(number of comments / number of females)</a:t>
            </a:r>
          </a:p>
          <a:p>
            <a:pPr lvl="1"/>
            <a:r>
              <a:rPr lang="en-US" b="1" dirty="0"/>
              <a:t>Repeat the analysis for males. </a:t>
            </a:r>
          </a:p>
        </p:txBody>
      </p:sp>
      <p:sp>
        <p:nvSpPr>
          <p:cNvPr id="5" name="Rectangle 4"/>
          <p:cNvSpPr/>
          <p:nvPr/>
        </p:nvSpPr>
        <p:spPr>
          <a:xfrm>
            <a:off x="539552" y="1201316"/>
            <a:ext cx="8005107" cy="646331"/>
          </a:xfrm>
          <a:prstGeom prst="rect">
            <a:avLst/>
          </a:prstGeom>
        </p:spPr>
        <p:txBody>
          <a:bodyPr wrap="square">
            <a:spAutoFit/>
          </a:bodyPr>
          <a:lstStyle/>
          <a:p>
            <a:r>
              <a:rPr lang="en-US" b="1" u="sng" dirty="0"/>
              <a:t>Whether females receive more comments/feedbacks on their videos than males do on average?</a:t>
            </a:r>
          </a:p>
        </p:txBody>
      </p:sp>
      <p:sp>
        <p:nvSpPr>
          <p:cNvPr id="7" name="Date Placeholder 6">
            <a:extLst>
              <a:ext uri="{FF2B5EF4-FFF2-40B4-BE49-F238E27FC236}">
                <a16:creationId xmlns:a16="http://schemas.microsoft.com/office/drawing/2014/main" id="{ADCF80A5-92F9-46FD-AEFD-BD748CBB1B8A}"/>
              </a:ext>
            </a:extLst>
          </p:cNvPr>
          <p:cNvSpPr>
            <a:spLocks noGrp="1"/>
          </p:cNvSpPr>
          <p:nvPr>
            <p:ph type="dt" sz="half" idx="10"/>
          </p:nvPr>
        </p:nvSpPr>
        <p:spPr/>
        <p:txBody>
          <a:bodyPr/>
          <a:lstStyle/>
          <a:p>
            <a:fld id="{CA911274-3BA8-4FA1-9083-35DA262DC342}" type="datetime11">
              <a:rPr lang="en-US" smtClean="0"/>
              <a:t>08:01:24</a:t>
            </a:fld>
            <a:endParaRPr lang="de-DE" dirty="0"/>
          </a:p>
        </p:txBody>
      </p:sp>
    </p:spTree>
    <p:extLst>
      <p:ext uri="{BB962C8B-B14F-4D97-AF65-F5344CB8AC3E}">
        <p14:creationId xmlns:p14="http://schemas.microsoft.com/office/powerpoint/2010/main" val="174712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6BEC47-2A61-40F4-B38D-E0F89250E34B}"/>
              </a:ext>
            </a:extLst>
          </p:cNvPr>
          <p:cNvPicPr>
            <a:picLocks noChangeAspect="1"/>
          </p:cNvPicPr>
          <p:nvPr/>
        </p:nvPicPr>
        <p:blipFill>
          <a:blip r:embed="rId2"/>
          <a:stretch>
            <a:fillRect/>
          </a:stretch>
        </p:blipFill>
        <p:spPr>
          <a:xfrm>
            <a:off x="12735" y="859746"/>
            <a:ext cx="9144000" cy="3828940"/>
          </a:xfrm>
          <a:prstGeom prst="rect">
            <a:avLst/>
          </a:prstGeom>
        </p:spPr>
      </p:pic>
      <p:sp>
        <p:nvSpPr>
          <p:cNvPr id="2" name="Title 1"/>
          <p:cNvSpPr>
            <a:spLocks noGrp="1"/>
          </p:cNvSpPr>
          <p:nvPr>
            <p:ph type="title"/>
          </p:nvPr>
        </p:nvSpPr>
        <p:spPr>
          <a:xfrm>
            <a:off x="446123" y="64944"/>
            <a:ext cx="8260672" cy="866189"/>
          </a:xfrm>
        </p:spPr>
        <p:txBody>
          <a:bodyPr/>
          <a:lstStyle/>
          <a:p>
            <a:r>
              <a:rPr lang="en-US" dirty="0">
                <a:solidFill>
                  <a:srgbClr val="92D050"/>
                </a:solidFill>
              </a:rPr>
              <a:t>Market share</a:t>
            </a:r>
          </a:p>
        </p:txBody>
      </p:sp>
      <p:sp>
        <p:nvSpPr>
          <p:cNvPr id="5" name="Rectangle 4"/>
          <p:cNvSpPr/>
          <p:nvPr/>
        </p:nvSpPr>
        <p:spPr>
          <a:xfrm>
            <a:off x="3562024" y="5439752"/>
            <a:ext cx="4572000" cy="253916"/>
          </a:xfrm>
          <a:prstGeom prst="rect">
            <a:avLst/>
          </a:prstGeom>
        </p:spPr>
        <p:txBody>
          <a:bodyPr>
            <a:spAutoFit/>
          </a:bodyPr>
          <a:lstStyle/>
          <a:p>
            <a:r>
              <a:rPr lang="en-US" sz="1050" dirty="0"/>
              <a:t>https://</a:t>
            </a:r>
            <a:r>
              <a:rPr lang="en-US" sz="1050" dirty="0" err="1"/>
              <a:t>db-engines.com</a:t>
            </a:r>
            <a:r>
              <a:rPr lang="en-US" sz="1050" dirty="0"/>
              <a:t>/</a:t>
            </a:r>
            <a:r>
              <a:rPr lang="en-US" sz="1050" dirty="0" err="1"/>
              <a:t>en</a:t>
            </a:r>
            <a:r>
              <a:rPr lang="en-US" sz="1050" dirty="0"/>
              <a:t>/ranking</a:t>
            </a:r>
          </a:p>
        </p:txBody>
      </p:sp>
      <p:grpSp>
        <p:nvGrpSpPr>
          <p:cNvPr id="7" name="Group 6"/>
          <p:cNvGrpSpPr/>
          <p:nvPr/>
        </p:nvGrpSpPr>
        <p:grpSpPr>
          <a:xfrm>
            <a:off x="8083175" y="275248"/>
            <a:ext cx="698037" cy="336038"/>
            <a:chOff x="5436096" y="3284984"/>
            <a:chExt cx="1512168" cy="720080"/>
          </a:xfrm>
        </p:grpSpPr>
        <p:sp>
          <p:nvSpPr>
            <p:cNvPr id="8" name="Oval 7"/>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Oval 8"/>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a:extLst>
              <a:ext uri="{FF2B5EF4-FFF2-40B4-BE49-F238E27FC236}">
                <a16:creationId xmlns:a16="http://schemas.microsoft.com/office/drawing/2014/main" id="{829A14C4-4AB8-C84D-90E2-F4D0711941CB}"/>
              </a:ext>
            </a:extLst>
          </p:cNvPr>
          <p:cNvSpPr/>
          <p:nvPr/>
        </p:nvSpPr>
        <p:spPr>
          <a:xfrm>
            <a:off x="251520" y="3721596"/>
            <a:ext cx="8815389" cy="216024"/>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a:solidFill>
                <a:srgbClr val="C00000"/>
              </a:solidFill>
            </a:endParaRPr>
          </a:p>
        </p:txBody>
      </p:sp>
      <p:sp>
        <p:nvSpPr>
          <p:cNvPr id="3" name="Date Placeholder 2">
            <a:extLst>
              <a:ext uri="{FF2B5EF4-FFF2-40B4-BE49-F238E27FC236}">
                <a16:creationId xmlns:a16="http://schemas.microsoft.com/office/drawing/2014/main" id="{51F93381-7E71-4122-8B42-ED505B78AA7C}"/>
              </a:ext>
            </a:extLst>
          </p:cNvPr>
          <p:cNvSpPr>
            <a:spLocks noGrp="1"/>
          </p:cNvSpPr>
          <p:nvPr>
            <p:ph type="dt" sz="half" idx="10"/>
          </p:nvPr>
        </p:nvSpPr>
        <p:spPr/>
        <p:txBody>
          <a:bodyPr/>
          <a:lstStyle/>
          <a:p>
            <a:fld id="{E9C47843-74F7-48BD-B376-E46A27D49775}" type="datetime11">
              <a:rPr lang="en-US" smtClean="0"/>
              <a:t>08:01:24</a:t>
            </a:fld>
            <a:endParaRPr lang="de-DE" dirty="0"/>
          </a:p>
        </p:txBody>
      </p:sp>
    </p:spTree>
    <p:extLst>
      <p:ext uri="{BB962C8B-B14F-4D97-AF65-F5344CB8AC3E}">
        <p14:creationId xmlns:p14="http://schemas.microsoft.com/office/powerpoint/2010/main" val="801039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92D050"/>
                </a:solidFill>
              </a:rPr>
              <a:t>MySQL and Oracle are similar</a:t>
            </a:r>
            <a:endParaRPr lang="fi-FI" sz="4000" dirty="0">
              <a:solidFill>
                <a:srgbClr val="92D050"/>
              </a:solidFill>
            </a:endParaRPr>
          </a:p>
        </p:txBody>
      </p:sp>
      <p:sp>
        <p:nvSpPr>
          <p:cNvPr id="4" name="Date Placeholder 3"/>
          <p:cNvSpPr>
            <a:spLocks noGrp="1"/>
          </p:cNvSpPr>
          <p:nvPr>
            <p:ph type="dt" sz="half" idx="10"/>
          </p:nvPr>
        </p:nvSpPr>
        <p:spPr/>
        <p:txBody>
          <a:bodyPr/>
          <a:lstStyle/>
          <a:p>
            <a:fld id="{7B87A94F-9DC5-4D36-B213-6CDFBEB47309}" type="datetime11">
              <a:rPr lang="en-US" smtClean="0"/>
              <a:t>08:01:24</a:t>
            </a:fld>
            <a:endParaRPr lang="de-DE" dirty="0"/>
          </a:p>
        </p:txBody>
      </p:sp>
      <p:sp>
        <p:nvSpPr>
          <p:cNvPr id="7" name="Rectangle 2"/>
          <p:cNvSpPr>
            <a:spLocks noGrp="1" noChangeArrowheads="1"/>
          </p:cNvSpPr>
          <p:nvPr>
            <p:ph idx="1"/>
          </p:nvPr>
        </p:nvSpPr>
        <p:spPr bwMode="auto">
          <a:xfrm>
            <a:off x="426128" y="1505141"/>
            <a:ext cx="3791423" cy="1323439"/>
          </a:xfrm>
          <a:prstGeom prst="rect">
            <a:avLst/>
          </a:prstGeom>
          <a:solidFill>
            <a:schemeClr val="bg1"/>
          </a:solidFill>
          <a:ln>
            <a:solidFill>
              <a:srgbClr val="00B050"/>
            </a:solid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i-FI" altLang="fi-FI" sz="1600" b="0" i="0" u="none" strike="noStrike" cap="none" normalizeH="0" baseline="0" dirty="0" err="1">
                <a:ln>
                  <a:noFill/>
                </a:ln>
                <a:solidFill>
                  <a:srgbClr val="0070C0"/>
                </a:solidFill>
                <a:effectLst/>
                <a:latin typeface="+mj-lt"/>
              </a:rPr>
              <a:t>Create</a:t>
            </a:r>
            <a:r>
              <a:rPr kumimoji="0" lang="fi-FI" altLang="fi-FI" sz="1600" b="0" i="0" u="none" strike="noStrike" cap="none" normalizeH="0" baseline="0" dirty="0">
                <a:ln>
                  <a:noFill/>
                </a:ln>
                <a:solidFill>
                  <a:srgbClr val="0070C0"/>
                </a:solidFill>
                <a:effectLst/>
                <a:latin typeface="+mj-lt"/>
              </a:rPr>
              <a:t> a </a:t>
            </a:r>
            <a:r>
              <a:rPr kumimoji="0" lang="fi-FI" altLang="fi-FI" sz="1600" b="0" i="0" u="none" strike="noStrike" cap="none" normalizeH="0" baseline="0" dirty="0" err="1">
                <a:ln>
                  <a:noFill/>
                </a:ln>
                <a:solidFill>
                  <a:srgbClr val="0070C0"/>
                </a:solidFill>
                <a:effectLst/>
                <a:latin typeface="+mj-lt"/>
              </a:rPr>
              <a:t>customer</a:t>
            </a:r>
            <a:r>
              <a:rPr kumimoji="0" lang="fi-FI" altLang="fi-FI" sz="1600" b="0" i="0" u="none" strike="noStrike" cap="none" normalizeH="0" baseline="0" dirty="0">
                <a:ln>
                  <a:noFill/>
                </a:ln>
                <a:solidFill>
                  <a:srgbClr val="0070C0"/>
                </a:solidFill>
                <a:effectLst/>
                <a:latin typeface="+mj-lt"/>
              </a:rPr>
              <a:t> </a:t>
            </a:r>
            <a:r>
              <a:rPr kumimoji="0" lang="fi-FI" altLang="fi-FI" sz="1600" b="0" i="0" u="none" strike="noStrike" cap="none" normalizeH="0" baseline="0" dirty="0" err="1">
                <a:ln>
                  <a:noFill/>
                </a:ln>
                <a:solidFill>
                  <a:srgbClr val="0070C0"/>
                </a:solidFill>
                <a:effectLst/>
                <a:latin typeface="+mj-lt"/>
              </a:rPr>
              <a:t>database</a:t>
            </a:r>
            <a:r>
              <a:rPr kumimoji="0" lang="fi-FI" altLang="fi-FI" sz="1600" b="0" i="0" u="none" strike="noStrike" cap="none" normalizeH="0" baseline="0" dirty="0">
                <a:ln>
                  <a:noFill/>
                </a:ln>
                <a:solidFill>
                  <a:srgbClr val="0070C0"/>
                </a:solidFill>
                <a:effectLst/>
                <a:latin typeface="+mj-lt"/>
              </a:rPr>
              <a:t> </a:t>
            </a:r>
            <a:r>
              <a:rPr lang="fi-FI" altLang="fi-FI" sz="1600" b="0" dirty="0">
                <a:solidFill>
                  <a:schemeClr val="accent1"/>
                </a:solidFill>
                <a:latin typeface="Arial" panose="020B0604020202020204" pitchFamily="34" charset="0"/>
              </a:rPr>
              <a:t>in MySQL</a:t>
            </a:r>
            <a:r>
              <a:rPr kumimoji="0" lang="fi-FI" altLang="fi-FI" sz="1600" b="0" i="0" u="none" strike="noStrike" cap="none" normalizeH="0" baseline="0" dirty="0">
                <a:ln>
                  <a:noFill/>
                </a:ln>
                <a:solidFill>
                  <a:schemeClr val="tx1"/>
                </a:solidFill>
                <a:effectLst/>
                <a:latin typeface="+mj-lt"/>
              </a:rPr>
              <a:t>:</a:t>
            </a:r>
            <a:br>
              <a:rPr kumimoji="0" lang="fi-FI" altLang="fi-FI" sz="1600" b="0" i="0" u="none" strike="noStrike" cap="none" normalizeH="0" baseline="0" dirty="0">
                <a:ln>
                  <a:noFill/>
                </a:ln>
                <a:solidFill>
                  <a:schemeClr val="tx1"/>
                </a:solidFill>
                <a:effectLst/>
                <a:latin typeface="+mj-lt"/>
              </a:rPr>
            </a:br>
            <a:r>
              <a:rPr kumimoji="0" lang="fi-FI" altLang="fi-FI" sz="1600" b="0" i="0" u="none" strike="noStrike" cap="none" normalizeH="0" baseline="0" dirty="0">
                <a:ln>
                  <a:noFill/>
                </a:ln>
                <a:solidFill>
                  <a:schemeClr val="tx1"/>
                </a:solidFill>
                <a:effectLst/>
                <a:latin typeface="+mj-lt"/>
              </a:rPr>
              <a:t>CREATE DATABASE </a:t>
            </a:r>
            <a:r>
              <a:rPr kumimoji="0" lang="fi-FI" altLang="fi-FI" sz="1600" b="0" i="0" u="none" strike="noStrike" cap="none" normalizeH="0" baseline="0" dirty="0" err="1">
                <a:ln>
                  <a:noFill/>
                </a:ln>
                <a:solidFill>
                  <a:schemeClr val="tx1"/>
                </a:solidFill>
                <a:effectLst/>
                <a:latin typeface="+mj-lt"/>
              </a:rPr>
              <a:t>customers</a:t>
            </a:r>
            <a:r>
              <a:rPr kumimoji="0" lang="fi-FI" altLang="fi-FI" sz="1600" b="0" i="0" u="none" strike="noStrike" cap="none" normalizeH="0" baseline="0" dirty="0">
                <a:ln>
                  <a:noFill/>
                </a:ln>
                <a:solidFill>
                  <a:schemeClr val="tx1"/>
                </a:solidFill>
                <a:effectLst/>
                <a:latin typeface="+mj-lt"/>
              </a:rPr>
              <a:t>;</a:t>
            </a:r>
            <a:br>
              <a:rPr kumimoji="0" lang="fi-FI" altLang="fi-FI" sz="1600" b="0" i="0" u="none" strike="noStrike" cap="none" normalizeH="0" baseline="0" dirty="0">
                <a:ln>
                  <a:noFill/>
                </a:ln>
                <a:solidFill>
                  <a:schemeClr val="tx1"/>
                </a:solidFill>
                <a:effectLst/>
                <a:latin typeface="+mj-lt"/>
              </a:rPr>
            </a:br>
            <a:br>
              <a:rPr kumimoji="0" lang="fi-FI" altLang="fi-FI" sz="1600" b="0" i="0" u="none" strike="noStrike" cap="none" normalizeH="0" baseline="0" dirty="0">
                <a:ln>
                  <a:noFill/>
                </a:ln>
                <a:solidFill>
                  <a:schemeClr val="tx1"/>
                </a:solidFill>
                <a:effectLst/>
                <a:latin typeface="+mj-lt"/>
              </a:rPr>
            </a:br>
            <a:r>
              <a:rPr lang="fi-FI" altLang="fi-FI" sz="1600" b="0" dirty="0" err="1">
                <a:solidFill>
                  <a:srgbClr val="0070C0"/>
                </a:solidFill>
                <a:latin typeface="+mj-lt"/>
              </a:rPr>
              <a:t>Create</a:t>
            </a:r>
            <a:r>
              <a:rPr lang="fi-FI" altLang="fi-FI" sz="1600" b="0" dirty="0">
                <a:solidFill>
                  <a:srgbClr val="0070C0"/>
                </a:solidFill>
                <a:latin typeface="+mj-lt"/>
              </a:rPr>
              <a:t> a </a:t>
            </a:r>
            <a:r>
              <a:rPr lang="fi-FI" altLang="fi-FI" sz="1600" b="0" dirty="0" err="1">
                <a:solidFill>
                  <a:srgbClr val="0070C0"/>
                </a:solidFill>
                <a:latin typeface="+mj-lt"/>
              </a:rPr>
              <a:t>customer</a:t>
            </a:r>
            <a:r>
              <a:rPr lang="fi-FI" altLang="fi-FI" sz="1600" b="0" dirty="0">
                <a:solidFill>
                  <a:srgbClr val="0070C0"/>
                </a:solidFill>
                <a:latin typeface="+mj-lt"/>
              </a:rPr>
              <a:t> </a:t>
            </a:r>
            <a:r>
              <a:rPr lang="fi-FI" altLang="fi-FI" sz="1600" b="0" dirty="0" err="1">
                <a:solidFill>
                  <a:srgbClr val="0070C0"/>
                </a:solidFill>
                <a:latin typeface="+mj-lt"/>
              </a:rPr>
              <a:t>database</a:t>
            </a:r>
            <a:r>
              <a:rPr lang="fi-FI" altLang="fi-FI" sz="1600" b="0" dirty="0">
                <a:solidFill>
                  <a:srgbClr val="0070C0"/>
                </a:solidFill>
                <a:latin typeface="+mj-lt"/>
              </a:rPr>
              <a:t> </a:t>
            </a:r>
            <a:r>
              <a:rPr lang="fi-FI" altLang="fi-FI" sz="1600" b="0" dirty="0">
                <a:solidFill>
                  <a:schemeClr val="accent1"/>
                </a:solidFill>
                <a:latin typeface="Arial" panose="020B0604020202020204" pitchFamily="34" charset="0"/>
              </a:rPr>
              <a:t>in Oracle</a:t>
            </a:r>
            <a:r>
              <a:rPr kumimoji="0" lang="fi-FI" altLang="fi-FI" sz="1600" b="0" i="0" u="none" strike="noStrike" cap="none" normalizeH="0" baseline="0" dirty="0">
                <a:ln>
                  <a:noFill/>
                </a:ln>
                <a:solidFill>
                  <a:schemeClr val="tx1"/>
                </a:solidFill>
                <a:effectLst/>
                <a:latin typeface="+mj-lt"/>
              </a:rPr>
              <a:t>:</a:t>
            </a:r>
            <a:br>
              <a:rPr kumimoji="0" lang="fi-FI" altLang="fi-FI" sz="1600" b="0" i="0" u="none" strike="noStrike" cap="none" normalizeH="0" baseline="0" dirty="0">
                <a:ln>
                  <a:noFill/>
                </a:ln>
                <a:solidFill>
                  <a:schemeClr val="tx1"/>
                </a:solidFill>
                <a:effectLst/>
                <a:latin typeface="+mj-lt"/>
              </a:rPr>
            </a:br>
            <a:r>
              <a:rPr kumimoji="0" lang="fi-FI" altLang="fi-FI" sz="1600" b="0" i="0" u="none" strike="noStrike" cap="none" normalizeH="0" baseline="0" dirty="0">
                <a:ln>
                  <a:noFill/>
                </a:ln>
                <a:solidFill>
                  <a:schemeClr val="tx1"/>
                </a:solidFill>
                <a:effectLst/>
                <a:latin typeface="+mj-lt"/>
              </a:rPr>
              <a:t>CREATE DATABASE </a:t>
            </a:r>
            <a:r>
              <a:rPr kumimoji="0" lang="fi-FI" altLang="fi-FI" sz="1600" b="0" i="0" u="none" strike="noStrike" cap="none" normalizeH="0" baseline="0" dirty="0" err="1">
                <a:ln>
                  <a:noFill/>
                </a:ln>
                <a:solidFill>
                  <a:schemeClr val="tx1"/>
                </a:solidFill>
                <a:effectLst/>
                <a:latin typeface="+mj-lt"/>
              </a:rPr>
              <a:t>customers</a:t>
            </a:r>
            <a:r>
              <a:rPr kumimoji="0" lang="fi-FI" altLang="fi-FI" sz="1600" b="0" i="0" u="none" strike="noStrike" cap="none" normalizeH="0" baseline="0" dirty="0">
                <a:ln>
                  <a:noFill/>
                </a:ln>
                <a:solidFill>
                  <a:schemeClr val="tx1"/>
                </a:solidFill>
                <a:effectLst/>
                <a:latin typeface="+mj-lt"/>
              </a:rPr>
              <a:t>; </a:t>
            </a:r>
          </a:p>
        </p:txBody>
      </p:sp>
      <p:sp>
        <p:nvSpPr>
          <p:cNvPr id="9" name="Rectangle 2"/>
          <p:cNvSpPr txBox="1">
            <a:spLocks noChangeArrowheads="1"/>
          </p:cNvSpPr>
          <p:nvPr/>
        </p:nvSpPr>
        <p:spPr bwMode="auto">
          <a:xfrm>
            <a:off x="1924159" y="3386506"/>
            <a:ext cx="5747343" cy="1815882"/>
          </a:xfrm>
          <a:prstGeom prst="rect">
            <a:avLst/>
          </a:prstGeom>
          <a:ln>
            <a:solidFill>
              <a:srgbClr val="00B050"/>
            </a:solidFill>
          </a:ln>
        </p:spPr>
        <p:txBody>
          <a:bodyPr vert="horz" wrap="none" lIns="91440" tIns="45720" rIns="91440" bIns="45720" numCol="1" anchor="ctr" anchorCtr="0" compatLnSpc="1">
            <a:prstTxWarp prst="textNoShape">
              <a:avLst/>
            </a:prstTxWarp>
            <a:spAutoFit/>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0" hangingPunct="0">
              <a:spcBef>
                <a:spcPct val="0"/>
              </a:spcBef>
              <a:buFontTx/>
              <a:buNone/>
            </a:pPr>
            <a:r>
              <a:rPr lang="en-US" altLang="fi-FI" sz="1600" b="0" dirty="0">
                <a:solidFill>
                  <a:srgbClr val="0070C0"/>
                </a:solidFill>
                <a:latin typeface="+mj-lt"/>
              </a:rPr>
              <a:t>Updating records in the customer table</a:t>
            </a:r>
          </a:p>
          <a:p>
            <a:pPr marL="0" indent="0" defTabSz="914400" eaLnBrk="0" hangingPunct="0">
              <a:spcBef>
                <a:spcPct val="0"/>
              </a:spcBef>
              <a:buFontTx/>
              <a:buNone/>
            </a:pPr>
            <a:endParaRPr lang="en-US" altLang="fi-FI" sz="1600" b="0" dirty="0">
              <a:latin typeface="Arial" panose="020B0604020202020204" pitchFamily="34" charset="0"/>
            </a:endParaRPr>
          </a:p>
          <a:p>
            <a:pPr marL="0" indent="0" defTabSz="914400" eaLnBrk="0" hangingPunct="0">
              <a:spcBef>
                <a:spcPct val="0"/>
              </a:spcBef>
              <a:buNone/>
            </a:pPr>
            <a:r>
              <a:rPr lang="en-US" altLang="fi-FI" sz="1600" b="0" dirty="0">
                <a:solidFill>
                  <a:schemeClr val="accent1"/>
                </a:solidFill>
                <a:latin typeface="Arial" panose="020B0604020202020204" pitchFamily="34" charset="0"/>
              </a:rPr>
              <a:t>In MySQL:</a:t>
            </a:r>
          </a:p>
          <a:p>
            <a:pPr marL="0" indent="0" defTabSz="914400" eaLnBrk="0" hangingPunct="0">
              <a:spcBef>
                <a:spcPct val="0"/>
              </a:spcBef>
              <a:buFontTx/>
              <a:buNone/>
            </a:pPr>
            <a:r>
              <a:rPr lang="en-US" altLang="fi-FI" sz="1600" b="0" dirty="0">
                <a:latin typeface="Arial" panose="020B0604020202020204" pitchFamily="34" charset="0"/>
              </a:rPr>
              <a:t>UPDATE customer SET branch="main" WHERE </a:t>
            </a:r>
            <a:r>
              <a:rPr lang="en-US" altLang="fi-FI" sz="1600" b="0" dirty="0" err="1">
                <a:latin typeface="Arial" panose="020B0604020202020204" pitchFamily="34" charset="0"/>
              </a:rPr>
              <a:t>custage</a:t>
            </a:r>
            <a:r>
              <a:rPr lang="en-US" altLang="fi-FI" sz="1600" b="0" dirty="0">
                <a:latin typeface="Arial" panose="020B0604020202020204" pitchFamily="34" charset="0"/>
              </a:rPr>
              <a:t> &gt; 2;</a:t>
            </a:r>
          </a:p>
          <a:p>
            <a:pPr marL="0" indent="0" defTabSz="914400" eaLnBrk="0" hangingPunct="0">
              <a:spcBef>
                <a:spcPct val="0"/>
              </a:spcBef>
              <a:buFontTx/>
              <a:buNone/>
            </a:pPr>
            <a:endParaRPr lang="en-US" altLang="fi-FI" sz="1600" b="0" dirty="0">
              <a:latin typeface="Arial" panose="020B0604020202020204" pitchFamily="34" charset="0"/>
            </a:endParaRPr>
          </a:p>
          <a:p>
            <a:pPr marL="0" indent="0" defTabSz="914400" eaLnBrk="0" hangingPunct="0">
              <a:spcBef>
                <a:spcPct val="0"/>
              </a:spcBef>
              <a:buFontTx/>
              <a:buNone/>
            </a:pPr>
            <a:r>
              <a:rPr lang="en-US" altLang="fi-FI" sz="1600" b="0" dirty="0">
                <a:solidFill>
                  <a:schemeClr val="accent1"/>
                </a:solidFill>
                <a:latin typeface="Arial" panose="020B0604020202020204" pitchFamily="34" charset="0"/>
              </a:rPr>
              <a:t>In Oracle:</a:t>
            </a:r>
          </a:p>
          <a:p>
            <a:pPr marL="0" indent="0" defTabSz="914400" eaLnBrk="0" hangingPunct="0">
              <a:spcBef>
                <a:spcPct val="0"/>
              </a:spcBef>
              <a:buFontTx/>
              <a:buNone/>
            </a:pPr>
            <a:r>
              <a:rPr lang="en-US" altLang="fi-FI" sz="1600" b="0" dirty="0">
                <a:latin typeface="Arial" panose="020B0604020202020204" pitchFamily="34" charset="0"/>
              </a:rPr>
              <a:t>UPDATE customer SET branch="main" WHERE </a:t>
            </a:r>
            <a:r>
              <a:rPr lang="en-US" altLang="fi-FI" sz="1600" b="0" dirty="0" err="1">
                <a:latin typeface="Arial" panose="020B0604020202020204" pitchFamily="34" charset="0"/>
              </a:rPr>
              <a:t>custage</a:t>
            </a:r>
            <a:r>
              <a:rPr lang="en-US" altLang="fi-FI" sz="1600" b="0" dirty="0">
                <a:latin typeface="Arial" panose="020B0604020202020204" pitchFamily="34" charset="0"/>
              </a:rPr>
              <a:t> &gt; 2;</a:t>
            </a:r>
            <a:endParaRPr lang="fi-FI" altLang="fi-FI" sz="1600" b="0" dirty="0">
              <a:latin typeface="Arial" panose="020B0604020202020204" pitchFamily="34" charset="0"/>
            </a:endParaRPr>
          </a:p>
        </p:txBody>
      </p:sp>
      <p:sp>
        <p:nvSpPr>
          <p:cNvPr id="11" name="Rectangle 2"/>
          <p:cNvSpPr txBox="1">
            <a:spLocks noChangeArrowheads="1"/>
          </p:cNvSpPr>
          <p:nvPr/>
        </p:nvSpPr>
        <p:spPr bwMode="auto">
          <a:xfrm>
            <a:off x="4570550" y="1271983"/>
            <a:ext cx="3985386" cy="1815882"/>
          </a:xfrm>
          <a:prstGeom prst="rect">
            <a:avLst/>
          </a:prstGeom>
          <a:ln>
            <a:solidFill>
              <a:srgbClr val="00B050"/>
            </a:solidFill>
          </a:ln>
        </p:spPr>
        <p:txBody>
          <a:bodyPr vert="horz" wrap="none" lIns="91440" tIns="45720" rIns="91440" bIns="45720" numCol="1" anchor="ctr" anchorCtr="0" compatLnSpc="1">
            <a:prstTxWarp prst="textNoShape">
              <a:avLst/>
            </a:prstTxWarp>
            <a:spAutoFit/>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0" hangingPunct="0">
              <a:spcBef>
                <a:spcPct val="0"/>
              </a:spcBef>
              <a:buFontTx/>
              <a:buNone/>
            </a:pPr>
            <a:r>
              <a:rPr lang="en-US" altLang="fi-FI" sz="1600" b="0" dirty="0">
                <a:solidFill>
                  <a:srgbClr val="0070C0"/>
                </a:solidFill>
                <a:latin typeface="+mj-lt"/>
              </a:rPr>
              <a:t>Selecting records from the customer table</a:t>
            </a:r>
          </a:p>
          <a:p>
            <a:pPr marL="0" indent="0" defTabSz="914400" eaLnBrk="0" hangingPunct="0">
              <a:spcBef>
                <a:spcPct val="0"/>
              </a:spcBef>
              <a:buFontTx/>
              <a:buNone/>
            </a:pPr>
            <a:endParaRPr lang="en-US" altLang="fi-FI" sz="1600" b="0" dirty="0">
              <a:latin typeface="Arial" panose="020B0604020202020204" pitchFamily="34" charset="0"/>
            </a:endParaRPr>
          </a:p>
          <a:p>
            <a:pPr marL="0" indent="0" defTabSz="914400" eaLnBrk="0" hangingPunct="0">
              <a:spcBef>
                <a:spcPct val="0"/>
              </a:spcBef>
              <a:buFontTx/>
              <a:buNone/>
            </a:pPr>
            <a:r>
              <a:rPr lang="en-US" altLang="fi-FI" sz="1600" b="0" dirty="0">
                <a:solidFill>
                  <a:schemeClr val="accent1"/>
                </a:solidFill>
                <a:latin typeface="Arial" panose="020B0604020202020204" pitchFamily="34" charset="0"/>
              </a:rPr>
              <a:t>In MySQL</a:t>
            </a:r>
            <a:r>
              <a:rPr lang="en-US" altLang="fi-FI" sz="1600" b="0" dirty="0">
                <a:latin typeface="Arial" panose="020B0604020202020204" pitchFamily="34" charset="0"/>
              </a:rPr>
              <a:t>:</a:t>
            </a:r>
          </a:p>
          <a:p>
            <a:pPr marL="0" indent="0" defTabSz="914400" eaLnBrk="0" hangingPunct="0">
              <a:spcBef>
                <a:spcPct val="0"/>
              </a:spcBef>
              <a:buFontTx/>
              <a:buNone/>
            </a:pPr>
            <a:r>
              <a:rPr lang="en-US" altLang="fi-FI" sz="1600" b="0" dirty="0">
                <a:latin typeface="Arial" panose="020B0604020202020204" pitchFamily="34" charset="0"/>
              </a:rPr>
              <a:t>SELECT * FROM customer;</a:t>
            </a:r>
          </a:p>
          <a:p>
            <a:pPr marL="0" indent="0" defTabSz="914400" eaLnBrk="0" hangingPunct="0">
              <a:spcBef>
                <a:spcPct val="0"/>
              </a:spcBef>
              <a:buFontTx/>
              <a:buNone/>
            </a:pPr>
            <a:endParaRPr lang="en-US" altLang="fi-FI" sz="1600" b="0" dirty="0">
              <a:latin typeface="Arial" panose="020B0604020202020204" pitchFamily="34" charset="0"/>
            </a:endParaRPr>
          </a:p>
          <a:p>
            <a:pPr marL="0" indent="0" defTabSz="914400" eaLnBrk="0" hangingPunct="0">
              <a:spcBef>
                <a:spcPct val="0"/>
              </a:spcBef>
              <a:buFontTx/>
              <a:buNone/>
            </a:pPr>
            <a:r>
              <a:rPr lang="en-US" altLang="fi-FI" sz="1600" b="0" dirty="0">
                <a:solidFill>
                  <a:schemeClr val="accent1"/>
                </a:solidFill>
                <a:latin typeface="Arial" panose="020B0604020202020204" pitchFamily="34" charset="0"/>
              </a:rPr>
              <a:t>In Oracle</a:t>
            </a:r>
            <a:r>
              <a:rPr lang="en-US" altLang="fi-FI" sz="1600" b="0" dirty="0">
                <a:latin typeface="Arial" panose="020B0604020202020204" pitchFamily="34" charset="0"/>
              </a:rPr>
              <a:t>:</a:t>
            </a:r>
          </a:p>
          <a:p>
            <a:pPr marL="0" indent="0" defTabSz="914400" eaLnBrk="0" hangingPunct="0">
              <a:spcBef>
                <a:spcPct val="0"/>
              </a:spcBef>
              <a:buFontTx/>
              <a:buNone/>
            </a:pPr>
            <a:r>
              <a:rPr lang="en-US" altLang="fi-FI" sz="1600" b="0" dirty="0">
                <a:latin typeface="Arial" panose="020B0604020202020204" pitchFamily="34" charset="0"/>
              </a:rPr>
              <a:t>SELECT * FROM customer;</a:t>
            </a:r>
            <a:endParaRPr lang="fi-FI" altLang="fi-FI" sz="1600" b="0" dirty="0">
              <a:latin typeface="Arial" panose="020B0604020202020204" pitchFamily="34" charset="0"/>
            </a:endParaRPr>
          </a:p>
        </p:txBody>
      </p:sp>
      <p:sp>
        <p:nvSpPr>
          <p:cNvPr id="12" name="Rectangle 11"/>
          <p:cNvSpPr/>
          <p:nvPr/>
        </p:nvSpPr>
        <p:spPr>
          <a:xfrm>
            <a:off x="5958152" y="5387427"/>
            <a:ext cx="3215432" cy="307777"/>
          </a:xfrm>
          <a:prstGeom prst="rect">
            <a:avLst/>
          </a:prstGeom>
        </p:spPr>
        <p:txBody>
          <a:bodyPr wrap="none">
            <a:spAutoFit/>
          </a:bodyPr>
          <a:lstStyle/>
          <a:p>
            <a:r>
              <a:rPr lang="fi-FI" sz="1400" dirty="0"/>
              <a:t>https://blog.panoply.io/mysql-vs-oracle</a:t>
            </a:r>
          </a:p>
        </p:txBody>
      </p:sp>
    </p:spTree>
    <p:extLst>
      <p:ext uri="{BB962C8B-B14F-4D97-AF65-F5344CB8AC3E}">
        <p14:creationId xmlns:p14="http://schemas.microsoft.com/office/powerpoint/2010/main" val="3680637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322336" cy="866189"/>
          </a:xfrm>
        </p:spPr>
        <p:txBody>
          <a:bodyPr/>
          <a:lstStyle/>
          <a:p>
            <a:r>
              <a:rPr lang="en-US" sz="3600" dirty="0">
                <a:solidFill>
                  <a:srgbClr val="92D050"/>
                </a:solidFill>
              </a:rPr>
              <a:t>Database Languages (Oracle vs. MySQL)</a:t>
            </a:r>
          </a:p>
        </p:txBody>
      </p:sp>
      <p:sp>
        <p:nvSpPr>
          <p:cNvPr id="3" name="Content Placeholder 2"/>
          <p:cNvSpPr>
            <a:spLocks noGrp="1"/>
          </p:cNvSpPr>
          <p:nvPr>
            <p:ph idx="1"/>
          </p:nvPr>
        </p:nvSpPr>
        <p:spPr/>
        <p:txBody>
          <a:bodyPr>
            <a:normAutofit lnSpcReduction="10000"/>
          </a:bodyPr>
          <a:lstStyle/>
          <a:p>
            <a:r>
              <a:rPr lang="en-US" b="1" dirty="0"/>
              <a:t>Oracle is designed for enterprise customers with a big enough budget and more complex business needs.</a:t>
            </a:r>
          </a:p>
          <a:p>
            <a:endParaRPr lang="en-US" b="1" dirty="0"/>
          </a:p>
          <a:p>
            <a:r>
              <a:rPr lang="en-US" b="1" dirty="0"/>
              <a:t>MySQL is a lower-cost database that is most used for database-driven websites and non-mission critical applications.</a:t>
            </a:r>
          </a:p>
          <a:p>
            <a:endParaRPr lang="en-US" dirty="0"/>
          </a:p>
          <a:p>
            <a:pPr marL="114300" indent="0">
              <a:buNone/>
            </a:pPr>
            <a:endParaRPr lang="en-US" dirty="0"/>
          </a:p>
        </p:txBody>
      </p:sp>
      <p:sp>
        <p:nvSpPr>
          <p:cNvPr id="5" name="Rectangle 4"/>
          <p:cNvSpPr/>
          <p:nvPr/>
        </p:nvSpPr>
        <p:spPr>
          <a:xfrm>
            <a:off x="3059832" y="5257767"/>
            <a:ext cx="5220072" cy="461665"/>
          </a:xfrm>
          <a:prstGeom prst="rect">
            <a:avLst/>
          </a:prstGeom>
        </p:spPr>
        <p:txBody>
          <a:bodyPr wrap="square">
            <a:spAutoFit/>
          </a:bodyPr>
          <a:lstStyle/>
          <a:p>
            <a:r>
              <a:rPr lang="en-US" altLang="en-US" sz="1200" dirty="0"/>
              <a:t>Source from: Jeremy </a:t>
            </a:r>
            <a:r>
              <a:rPr lang="en-US" altLang="en-US" sz="1200" dirty="0" err="1"/>
              <a:t>Haubrich</a:t>
            </a:r>
            <a:r>
              <a:rPr lang="en-US" altLang="en-US" sz="1200" dirty="0"/>
              <a:t>, A comparison of MySQL And Oracle, https://www.bus.iastate.edu/mennecke/533/s04/MySQLOracle.ppt</a:t>
            </a:r>
          </a:p>
        </p:txBody>
      </p:sp>
      <p:sp>
        <p:nvSpPr>
          <p:cNvPr id="6" name="Date Placeholder 5">
            <a:extLst>
              <a:ext uri="{FF2B5EF4-FFF2-40B4-BE49-F238E27FC236}">
                <a16:creationId xmlns:a16="http://schemas.microsoft.com/office/drawing/2014/main" id="{5030A1CB-70B2-4D33-9DAA-A6F5294542B0}"/>
              </a:ext>
            </a:extLst>
          </p:cNvPr>
          <p:cNvSpPr>
            <a:spLocks noGrp="1"/>
          </p:cNvSpPr>
          <p:nvPr>
            <p:ph type="dt" sz="half" idx="10"/>
          </p:nvPr>
        </p:nvSpPr>
        <p:spPr/>
        <p:txBody>
          <a:bodyPr/>
          <a:lstStyle/>
          <a:p>
            <a:fld id="{8FCE1295-DD6E-405E-AF16-24AC88F67505}" type="datetime11">
              <a:rPr lang="en-US" smtClean="0"/>
              <a:t>08:01:24</a:t>
            </a:fld>
            <a:endParaRPr lang="de-DE" dirty="0"/>
          </a:p>
        </p:txBody>
      </p:sp>
    </p:spTree>
    <p:extLst>
      <p:ext uri="{BB962C8B-B14F-4D97-AF65-F5344CB8AC3E}">
        <p14:creationId xmlns:p14="http://schemas.microsoft.com/office/powerpoint/2010/main" val="4285324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History of MySQL</a:t>
            </a:r>
          </a:p>
        </p:txBody>
      </p:sp>
      <p:sp>
        <p:nvSpPr>
          <p:cNvPr id="3" name="Content Placeholder 2"/>
          <p:cNvSpPr>
            <a:spLocks noGrp="1"/>
          </p:cNvSpPr>
          <p:nvPr>
            <p:ph idx="1"/>
          </p:nvPr>
        </p:nvSpPr>
        <p:spPr>
          <a:xfrm>
            <a:off x="457200" y="1460500"/>
            <a:ext cx="8363272" cy="3886637"/>
          </a:xfrm>
        </p:spPr>
        <p:txBody>
          <a:bodyPr>
            <a:normAutofit fontScale="70000" lnSpcReduction="20000"/>
          </a:bodyPr>
          <a:lstStyle/>
          <a:p>
            <a:r>
              <a:rPr lang="en-US" b="1" dirty="0"/>
              <a:t>MySQL was created by a Swedish company, MySQL AB and the first version of MySQL appeared on 23 May 1995.</a:t>
            </a:r>
          </a:p>
          <a:p>
            <a:endParaRPr lang="en-US" b="1" dirty="0"/>
          </a:p>
          <a:p>
            <a:r>
              <a:rPr lang="en-US" b="1" dirty="0"/>
              <a:t>In January 2008, Sun Microsystems bought MySQL for $1 billion.</a:t>
            </a:r>
          </a:p>
          <a:p>
            <a:endParaRPr lang="en-US" b="1" dirty="0"/>
          </a:p>
          <a:p>
            <a:r>
              <a:rPr lang="en-US" b="1" dirty="0"/>
              <a:t>In April 2009, Oracle Corporation entered into an agreement to purchase Sun Microsystems, then owners of MySQL copyright and trademark.</a:t>
            </a:r>
          </a:p>
          <a:p>
            <a:endParaRPr lang="en-US" b="1" dirty="0"/>
          </a:p>
          <a:p>
            <a:r>
              <a:rPr lang="en-US" b="1" dirty="0"/>
              <a:t>Two different editions: the open source MySQL Community Server and the proprietary Enterprise Server.</a:t>
            </a:r>
          </a:p>
        </p:txBody>
      </p:sp>
      <p:sp>
        <p:nvSpPr>
          <p:cNvPr id="5" name="Rectangle 4"/>
          <p:cNvSpPr/>
          <p:nvPr/>
        </p:nvSpPr>
        <p:spPr>
          <a:xfrm>
            <a:off x="5364089" y="5347137"/>
            <a:ext cx="2531462" cy="276999"/>
          </a:xfrm>
          <a:prstGeom prst="rect">
            <a:avLst/>
          </a:prstGeom>
        </p:spPr>
        <p:txBody>
          <a:bodyPr wrap="none">
            <a:spAutoFit/>
          </a:bodyPr>
          <a:lstStyle/>
          <a:p>
            <a:r>
              <a:rPr lang="en-US" sz="1200" dirty="0"/>
              <a:t>http://en.wikipedia.org/wiki/MySQL</a:t>
            </a:r>
          </a:p>
        </p:txBody>
      </p:sp>
      <p:grpSp>
        <p:nvGrpSpPr>
          <p:cNvPr id="6" name="Group 5"/>
          <p:cNvGrpSpPr/>
          <p:nvPr/>
        </p:nvGrpSpPr>
        <p:grpSpPr>
          <a:xfrm>
            <a:off x="7965077" y="430831"/>
            <a:ext cx="698037" cy="336038"/>
            <a:chOff x="5436096" y="3284984"/>
            <a:chExt cx="1512168" cy="720080"/>
          </a:xfrm>
        </p:grpSpPr>
        <p:sp>
          <p:nvSpPr>
            <p:cNvPr id="7" name="Oval 6"/>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Oval 7"/>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ate Placeholder 9">
            <a:extLst>
              <a:ext uri="{FF2B5EF4-FFF2-40B4-BE49-F238E27FC236}">
                <a16:creationId xmlns:a16="http://schemas.microsoft.com/office/drawing/2014/main" id="{C3D59821-B971-4245-94F4-847A80A047B6}"/>
              </a:ext>
            </a:extLst>
          </p:cNvPr>
          <p:cNvSpPr>
            <a:spLocks noGrp="1"/>
          </p:cNvSpPr>
          <p:nvPr>
            <p:ph type="dt" sz="half" idx="10"/>
          </p:nvPr>
        </p:nvSpPr>
        <p:spPr/>
        <p:txBody>
          <a:bodyPr/>
          <a:lstStyle/>
          <a:p>
            <a:fld id="{5EA3A101-7226-4BEE-ADD3-74FB00862AA0}" type="datetime11">
              <a:rPr lang="en-US" smtClean="0"/>
              <a:t>08:01:24</a:t>
            </a:fld>
            <a:endParaRPr lang="de-DE" dirty="0"/>
          </a:p>
        </p:txBody>
      </p:sp>
    </p:spTree>
    <p:extLst>
      <p:ext uri="{BB962C8B-B14F-4D97-AF65-F5344CB8AC3E}">
        <p14:creationId xmlns:p14="http://schemas.microsoft.com/office/powerpoint/2010/main" val="1030713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92D050"/>
                </a:solidFill>
              </a:rPr>
              <a:t>Key features of MySQL </a:t>
            </a:r>
          </a:p>
        </p:txBody>
      </p:sp>
      <p:sp>
        <p:nvSpPr>
          <p:cNvPr id="3" name="Content Placeholder 2"/>
          <p:cNvSpPr>
            <a:spLocks noGrp="1"/>
          </p:cNvSpPr>
          <p:nvPr>
            <p:ph idx="1"/>
          </p:nvPr>
        </p:nvSpPr>
        <p:spPr>
          <a:xfrm>
            <a:off x="323528" y="1460500"/>
            <a:ext cx="8424936" cy="4037293"/>
          </a:xfrm>
        </p:spPr>
        <p:txBody>
          <a:bodyPr>
            <a:normAutofit fontScale="77500" lnSpcReduction="20000"/>
          </a:bodyPr>
          <a:lstStyle/>
          <a:p>
            <a:pPr marL="571500" indent="-457200">
              <a:buClr>
                <a:schemeClr val="tx1"/>
              </a:buClr>
              <a:buFont typeface="+mj-lt"/>
              <a:buAutoNum type="arabicPeriod"/>
            </a:pPr>
            <a:r>
              <a:rPr lang="en-US" sz="3100" dirty="0"/>
              <a:t>MySQL is a database management system (DBMS).</a:t>
            </a:r>
          </a:p>
          <a:p>
            <a:pPr lvl="1">
              <a:buClr>
                <a:schemeClr val="tx1"/>
              </a:buClr>
              <a:buFont typeface="Wingdings" panose="05000000000000000000" pitchFamily="2" charset="2"/>
              <a:buChar char="Ø"/>
            </a:pPr>
            <a:r>
              <a:rPr lang="en-US" sz="2600" dirty="0"/>
              <a:t>To add, access and process data stored in a computer database, we need a database management system such as MySQL server.</a:t>
            </a:r>
          </a:p>
          <a:p>
            <a:pPr lvl="1">
              <a:buClr>
                <a:schemeClr val="tx1"/>
              </a:buClr>
              <a:buFont typeface="Wingdings" panose="05000000000000000000" pitchFamily="2" charset="2"/>
              <a:buChar char="Ø"/>
            </a:pPr>
            <a:endParaRPr lang="en-US" sz="2600" dirty="0"/>
          </a:p>
          <a:p>
            <a:pPr lvl="1">
              <a:buClr>
                <a:schemeClr val="tx1"/>
              </a:buClr>
              <a:buFont typeface="Wingdings" panose="05000000000000000000" pitchFamily="2" charset="2"/>
              <a:buChar char="Ø"/>
            </a:pPr>
            <a:r>
              <a:rPr lang="en-US" sz="2600" dirty="0"/>
              <a:t>The SQL part of “MySQL” stands for “Structured query language”. </a:t>
            </a:r>
          </a:p>
          <a:p>
            <a:pPr marL="411480" lvl="1" indent="0">
              <a:buClr>
                <a:schemeClr val="tx1"/>
              </a:buClr>
              <a:buNone/>
            </a:pPr>
            <a:endParaRPr lang="en-US" dirty="0"/>
          </a:p>
          <a:p>
            <a:pPr marL="114300" lvl="1" indent="0">
              <a:buClr>
                <a:schemeClr val="tx1"/>
              </a:buClr>
              <a:buNone/>
            </a:pPr>
            <a:r>
              <a:rPr lang="en-US" sz="3100" dirty="0">
                <a:ea typeface="ＭＳ Ｐゴシック" charset="0"/>
              </a:rPr>
              <a:t>2.   MySQL databases are relational. </a:t>
            </a:r>
          </a:p>
          <a:p>
            <a:pPr lvl="1">
              <a:buClr>
                <a:schemeClr val="tx1"/>
              </a:buClr>
              <a:buFont typeface="Wingdings" panose="05000000000000000000" pitchFamily="2" charset="2"/>
              <a:buChar char="Ø"/>
            </a:pPr>
            <a:r>
              <a:rPr lang="en-US" sz="2300" dirty="0"/>
              <a:t>A relational database stores data in </a:t>
            </a:r>
            <a:r>
              <a:rPr lang="en-US" sz="2300" dirty="0">
                <a:solidFill>
                  <a:srgbClr val="C00000"/>
                </a:solidFill>
              </a:rPr>
              <a:t>separate tables </a:t>
            </a:r>
            <a:r>
              <a:rPr lang="en-US" sz="2300" dirty="0"/>
              <a:t>rather than putting all the data in one big storeroom. The database structures are organized into physical files optimized for speed.</a:t>
            </a:r>
          </a:p>
          <a:p>
            <a:pPr marL="411480" lvl="1" indent="0">
              <a:buClr>
                <a:schemeClr val="tx1"/>
              </a:buClr>
              <a:buNone/>
            </a:pPr>
            <a:endParaRPr lang="en-US" sz="2300" dirty="0"/>
          </a:p>
          <a:p>
            <a:pPr lvl="1">
              <a:buClr>
                <a:schemeClr val="tx1"/>
              </a:buClr>
              <a:buFont typeface="Wingdings" panose="05000000000000000000" pitchFamily="2" charset="2"/>
              <a:buChar char="Ø"/>
            </a:pPr>
            <a:r>
              <a:rPr lang="en-US" sz="2300" dirty="0"/>
              <a:t>You set up rules governing the </a:t>
            </a:r>
            <a:r>
              <a:rPr lang="en-US" sz="2300" dirty="0">
                <a:solidFill>
                  <a:srgbClr val="C00000"/>
                </a:solidFill>
              </a:rPr>
              <a:t>relationships</a:t>
            </a:r>
            <a:r>
              <a:rPr lang="en-US" sz="2300" dirty="0"/>
              <a:t> between different data fields, such as one-to-one, one-to-many, unique between different tables. </a:t>
            </a:r>
          </a:p>
          <a:p>
            <a:pPr marL="411480" lvl="1" indent="0">
              <a:buClr>
                <a:schemeClr val="tx1"/>
              </a:buClr>
              <a:buNone/>
            </a:pPr>
            <a:endParaRPr lang="en-US" sz="3100" dirty="0"/>
          </a:p>
          <a:p>
            <a:pPr marL="411480" lvl="1" indent="0">
              <a:buClr>
                <a:schemeClr val="tx1"/>
              </a:buClr>
              <a:buNone/>
            </a:pPr>
            <a:endParaRPr lang="en-US" dirty="0"/>
          </a:p>
        </p:txBody>
      </p:sp>
      <p:sp>
        <p:nvSpPr>
          <p:cNvPr id="5" name="Date Placeholder 4">
            <a:extLst>
              <a:ext uri="{FF2B5EF4-FFF2-40B4-BE49-F238E27FC236}">
                <a16:creationId xmlns:a16="http://schemas.microsoft.com/office/drawing/2014/main" id="{D3DD5AE1-FA02-45E0-8522-62BF766AFD60}"/>
              </a:ext>
            </a:extLst>
          </p:cNvPr>
          <p:cNvSpPr>
            <a:spLocks noGrp="1"/>
          </p:cNvSpPr>
          <p:nvPr>
            <p:ph type="dt" sz="half" idx="10"/>
          </p:nvPr>
        </p:nvSpPr>
        <p:spPr/>
        <p:txBody>
          <a:bodyPr/>
          <a:lstStyle/>
          <a:p>
            <a:fld id="{FC2E95BE-0BE4-46D0-AC4A-47767B4E6E73}" type="datetime11">
              <a:rPr lang="en-US" smtClean="0"/>
              <a:t>08:01:24</a:t>
            </a:fld>
            <a:endParaRPr lang="de-DE" dirty="0"/>
          </a:p>
        </p:txBody>
      </p:sp>
    </p:spTree>
    <p:extLst>
      <p:ext uri="{BB962C8B-B14F-4D97-AF65-F5344CB8AC3E}">
        <p14:creationId xmlns:p14="http://schemas.microsoft.com/office/powerpoint/2010/main" val="4138007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40311"/>
            <a:ext cx="8538360" cy="866189"/>
          </a:xfrm>
        </p:spPr>
        <p:txBody>
          <a:bodyPr/>
          <a:lstStyle/>
          <a:p>
            <a:r>
              <a:rPr lang="en-US" sz="4000" dirty="0">
                <a:solidFill>
                  <a:srgbClr val="92D050"/>
                </a:solidFill>
              </a:rPr>
              <a:t>Key component of relational database</a:t>
            </a:r>
          </a:p>
        </p:txBody>
      </p:sp>
      <p:sp>
        <p:nvSpPr>
          <p:cNvPr id="3" name="Content Placeholder 2"/>
          <p:cNvSpPr>
            <a:spLocks noGrp="1"/>
          </p:cNvSpPr>
          <p:nvPr>
            <p:ph idx="1"/>
          </p:nvPr>
        </p:nvSpPr>
        <p:spPr/>
        <p:txBody>
          <a:bodyPr/>
          <a:lstStyle/>
          <a:p>
            <a:r>
              <a:rPr lang="en-US" sz="2800" dirty="0"/>
              <a:t>Relational database consists of tables.</a:t>
            </a:r>
          </a:p>
          <a:p>
            <a:r>
              <a:rPr lang="en-US" sz="2800" dirty="0"/>
              <a:t>Table consist of row (records, or observations, samples) and column (attributes, or variables)</a:t>
            </a:r>
          </a:p>
          <a:p>
            <a:r>
              <a:rPr lang="en-US" sz="2800" dirty="0"/>
              <a:t>Tables are ‘connected’ via foreign key. </a:t>
            </a:r>
          </a:p>
          <a:p>
            <a:pPr lvl="1"/>
            <a:r>
              <a:rPr lang="en-US" sz="2400" b="0" dirty="0"/>
              <a:t>Example: Table 1 records </a:t>
            </a:r>
            <a:r>
              <a:rPr lang="en-US" altLang="zh-CN" sz="2400" b="0" dirty="0"/>
              <a:t>user ID, </a:t>
            </a:r>
            <a:r>
              <a:rPr lang="en-US" sz="2400" b="0" dirty="0"/>
              <a:t>users’ names, age, gender. Table 2 records </a:t>
            </a:r>
            <a:r>
              <a:rPr lang="en-US" altLang="zh-CN" sz="2400" b="0" dirty="0"/>
              <a:t>user ID and </a:t>
            </a:r>
            <a:r>
              <a:rPr lang="en-US" sz="2400" b="0" dirty="0"/>
              <a:t>users’ videos. Both tables are ‘connected’ by user ID (unique for each user).</a:t>
            </a:r>
          </a:p>
          <a:p>
            <a:pPr marL="342900" lvl="1" indent="-342900">
              <a:buFont typeface="Arial" charset="0"/>
              <a:buChar char="•"/>
            </a:pPr>
            <a:r>
              <a:rPr lang="en-US" dirty="0">
                <a:ea typeface="ＭＳ Ｐゴシック" charset="0"/>
              </a:rPr>
              <a:t>Records in a table can have unique identifier—Primary key.</a:t>
            </a:r>
          </a:p>
          <a:p>
            <a:endParaRPr lang="en-US" sz="2800" dirty="0"/>
          </a:p>
        </p:txBody>
      </p:sp>
      <p:sp>
        <p:nvSpPr>
          <p:cNvPr id="5" name="Date Placeholder 4">
            <a:extLst>
              <a:ext uri="{FF2B5EF4-FFF2-40B4-BE49-F238E27FC236}">
                <a16:creationId xmlns:a16="http://schemas.microsoft.com/office/drawing/2014/main" id="{2372A41A-2BD9-4D98-B641-FC476D8B8B31}"/>
              </a:ext>
            </a:extLst>
          </p:cNvPr>
          <p:cNvSpPr>
            <a:spLocks noGrp="1"/>
          </p:cNvSpPr>
          <p:nvPr>
            <p:ph type="dt" sz="half" idx="10"/>
          </p:nvPr>
        </p:nvSpPr>
        <p:spPr/>
        <p:txBody>
          <a:bodyPr/>
          <a:lstStyle/>
          <a:p>
            <a:fld id="{8484AFE2-4877-478E-896E-E9E1BA2FFED4}" type="datetime11">
              <a:rPr lang="en-US" smtClean="0"/>
              <a:t>08:01:24</a:t>
            </a:fld>
            <a:endParaRPr lang="de-DE" dirty="0"/>
          </a:p>
        </p:txBody>
      </p:sp>
    </p:spTree>
    <p:extLst>
      <p:ext uri="{BB962C8B-B14F-4D97-AF65-F5344CB8AC3E}">
        <p14:creationId xmlns:p14="http://schemas.microsoft.com/office/powerpoint/2010/main" val="69117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MySQL for Data Analytics </a:t>
            </a:r>
          </a:p>
        </p:txBody>
      </p:sp>
      <p:sp>
        <p:nvSpPr>
          <p:cNvPr id="3" name="Content Placeholder 2"/>
          <p:cNvSpPr>
            <a:spLocks noGrp="1"/>
          </p:cNvSpPr>
          <p:nvPr>
            <p:ph idx="1"/>
          </p:nvPr>
        </p:nvSpPr>
        <p:spPr>
          <a:xfrm>
            <a:off x="467544" y="1266031"/>
            <a:ext cx="8435280" cy="3979252"/>
          </a:xfrm>
        </p:spPr>
        <p:txBody>
          <a:bodyPr/>
          <a:lstStyle/>
          <a:p>
            <a:r>
              <a:rPr lang="en-US" sz="2400" b="0" dirty="0"/>
              <a:t>Credits: 6 </a:t>
            </a:r>
            <a:r>
              <a:rPr lang="en-US" sz="2400" b="0" dirty="0" err="1"/>
              <a:t>cr</a:t>
            </a:r>
            <a:endParaRPr lang="en-US" sz="2400" b="0" dirty="0"/>
          </a:p>
          <a:p>
            <a:r>
              <a:rPr lang="en-US" sz="2400" b="0" dirty="0"/>
              <a:t>No. of Admitted students: 350+     [230</a:t>
            </a:r>
            <a:r>
              <a:rPr lang="en-US" sz="2000" b="0" dirty="0"/>
              <a:t>+</a:t>
            </a:r>
            <a:r>
              <a:rPr lang="en-US" sz="2400" b="0" dirty="0"/>
              <a:t> in 2022]</a:t>
            </a:r>
          </a:p>
          <a:p>
            <a:r>
              <a:rPr lang="en-US" sz="2400" b="0" dirty="0"/>
              <a:t>Course homepage: </a:t>
            </a:r>
            <a:br>
              <a:rPr lang="en-US" sz="2400" b="0" dirty="0"/>
            </a:br>
            <a:r>
              <a:rPr lang="en-US" sz="2400" b="0" dirty="0"/>
              <a:t>- </a:t>
            </a:r>
            <a:r>
              <a:rPr lang="en-US" sz="2000" b="0" dirty="0"/>
              <a:t>https://mycourses.aalto.fi/course/view.php?id=36995</a:t>
            </a:r>
          </a:p>
          <a:p>
            <a:r>
              <a:rPr lang="en-US" sz="2400" b="0" dirty="0"/>
              <a:t>Course assistants: </a:t>
            </a:r>
            <a:br>
              <a:rPr lang="en-US" sz="2400" b="0" dirty="0"/>
            </a:br>
            <a:r>
              <a:rPr lang="en-US" sz="1800" b="0" dirty="0"/>
              <a:t>- </a:t>
            </a:r>
            <a:r>
              <a:rPr lang="fi-FI" sz="1800" b="0" dirty="0"/>
              <a:t>Turunen Emmi (</a:t>
            </a:r>
            <a:r>
              <a:rPr lang="fi-FI" sz="1800" b="0" dirty="0">
                <a:hlinkClick r:id="rId3"/>
              </a:rPr>
              <a:t>emmi.a.turunen@aalto.fi</a:t>
            </a:r>
            <a:r>
              <a:rPr lang="fi-FI" sz="1800" b="0" dirty="0"/>
              <a:t>)</a:t>
            </a:r>
            <a:br>
              <a:rPr lang="fi-FI" sz="1800" b="0" dirty="0"/>
            </a:br>
            <a:r>
              <a:rPr lang="fi-FI" sz="1800" b="0" dirty="0"/>
              <a:t>- Sun Jiajun (</a:t>
            </a:r>
            <a:r>
              <a:rPr lang="fi-FI" sz="1800" b="0" dirty="0">
                <a:hlinkClick r:id="rId4"/>
              </a:rPr>
              <a:t>jiajun.sun@aalto.fi</a:t>
            </a:r>
            <a:r>
              <a:rPr lang="fi-FI" sz="1800" b="0" dirty="0"/>
              <a:t>)</a:t>
            </a:r>
            <a:br>
              <a:rPr lang="en-US" sz="1800" b="0" dirty="0">
                <a:ea typeface="MS PGothic" pitchFamily="34" charset="-128"/>
              </a:rPr>
            </a:br>
            <a:r>
              <a:rPr lang="en-US" sz="1800" b="0" dirty="0">
                <a:ea typeface="MS PGothic" pitchFamily="34" charset="-128"/>
              </a:rPr>
              <a:t>- </a:t>
            </a:r>
            <a:r>
              <a:rPr lang="en-US" sz="1800" b="0" dirty="0">
                <a:ea typeface="ＭＳ Ｐゴシック" charset="0"/>
              </a:rPr>
              <a:t>Lin Yanqing (</a:t>
            </a:r>
            <a:r>
              <a:rPr lang="en-US" sz="1800" b="0" dirty="0">
                <a:ea typeface="ＭＳ Ｐゴシック" charset="0"/>
                <a:hlinkClick r:id="rId5">
                  <a:extLst>
                    <a:ext uri="{A12FA001-AC4F-418D-AE19-62706E023703}">
                      <ahyp:hlinkClr xmlns:ahyp="http://schemas.microsoft.com/office/drawing/2018/hyperlinkcolor" val="tx"/>
                    </a:ext>
                  </a:extLst>
                </a:hlinkClick>
              </a:rPr>
              <a:t>yanqing.lin@aalto.fi</a:t>
            </a:r>
            <a:r>
              <a:rPr lang="en-US" sz="1800" b="0" dirty="0">
                <a:ea typeface="ＭＳ Ｐゴシック" charset="0"/>
              </a:rPr>
              <a:t>)</a:t>
            </a:r>
          </a:p>
          <a:p>
            <a:r>
              <a:rPr lang="en-US" sz="2400" dirty="0"/>
              <a:t>In-course feedback system</a:t>
            </a:r>
            <a:r>
              <a:rPr lang="en-US" sz="2400" b="0" dirty="0"/>
              <a:t>:</a:t>
            </a:r>
            <a:br>
              <a:rPr lang="en-US" sz="2400" b="0" dirty="0"/>
            </a:br>
            <a:r>
              <a:rPr lang="en-US" sz="2400" b="0" dirty="0"/>
              <a:t>- </a:t>
            </a:r>
            <a:r>
              <a:rPr lang="en-US" sz="2400" b="0" dirty="0">
                <a:hlinkClick r:id="rId6"/>
              </a:rPr>
              <a:t>https://presemo.aalto.fi/mysql/</a:t>
            </a:r>
            <a:r>
              <a:rPr lang="en-US" sz="2400" b="0" dirty="0"/>
              <a:t> </a:t>
            </a:r>
            <a:br>
              <a:rPr lang="en-US" sz="2400" b="0" dirty="0"/>
            </a:br>
            <a:endParaRPr lang="en-US" sz="2400" b="0" dirty="0"/>
          </a:p>
        </p:txBody>
      </p:sp>
      <p:sp>
        <p:nvSpPr>
          <p:cNvPr id="5" name="Date Placeholder 4">
            <a:extLst>
              <a:ext uri="{FF2B5EF4-FFF2-40B4-BE49-F238E27FC236}">
                <a16:creationId xmlns:a16="http://schemas.microsoft.com/office/drawing/2014/main" id="{CD3911E9-7D71-4576-AC3D-8C9319DA4B73}"/>
              </a:ext>
            </a:extLst>
          </p:cNvPr>
          <p:cNvSpPr>
            <a:spLocks noGrp="1"/>
          </p:cNvSpPr>
          <p:nvPr>
            <p:ph type="dt" sz="half" idx="10"/>
          </p:nvPr>
        </p:nvSpPr>
        <p:spPr/>
        <p:txBody>
          <a:bodyPr/>
          <a:lstStyle/>
          <a:p>
            <a:fld id="{3F8C7C04-4FC4-4B6B-8A00-BC10D81BA536}" type="datetime11">
              <a:rPr lang="en-US" smtClean="0"/>
              <a:t>08:01:24</a:t>
            </a:fld>
            <a:endParaRPr lang="de-DE" dirty="0"/>
          </a:p>
        </p:txBody>
      </p:sp>
    </p:spTree>
    <p:extLst>
      <p:ext uri="{BB962C8B-B14F-4D97-AF65-F5344CB8AC3E}">
        <p14:creationId xmlns:p14="http://schemas.microsoft.com/office/powerpoint/2010/main" val="902782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92D050"/>
                </a:solidFill>
              </a:rPr>
              <a:t>Characteristics of a table</a:t>
            </a:r>
            <a:endParaRPr lang="en-US" dirty="0">
              <a:solidFill>
                <a:srgbClr val="92D050"/>
              </a:solidFill>
            </a:endParaRPr>
          </a:p>
        </p:txBody>
      </p:sp>
      <p:sp>
        <p:nvSpPr>
          <p:cNvPr id="3" name="Content Placeholder 2"/>
          <p:cNvSpPr>
            <a:spLocks noGrp="1"/>
          </p:cNvSpPr>
          <p:nvPr>
            <p:ph idx="1"/>
          </p:nvPr>
        </p:nvSpPr>
        <p:spPr>
          <a:xfrm>
            <a:off x="457200" y="1057300"/>
            <a:ext cx="8229600" cy="3644636"/>
          </a:xfrm>
        </p:spPr>
        <p:txBody>
          <a:bodyPr/>
          <a:lstStyle/>
          <a:p>
            <a:pPr>
              <a:buClr>
                <a:schemeClr val="tx1"/>
              </a:buClr>
            </a:pPr>
            <a:r>
              <a:rPr lang="en-US" altLang="en-US" sz="2800" dirty="0"/>
              <a:t>A two-dimensional structure with rows and columns.</a:t>
            </a:r>
          </a:p>
          <a:p>
            <a:pPr>
              <a:buClr>
                <a:schemeClr val="tx1"/>
              </a:buClr>
            </a:pPr>
            <a:r>
              <a:rPr lang="en-US" altLang="en-US" sz="2800" dirty="0"/>
              <a:t>Each table must have an attribute to uniquely identify each row </a:t>
            </a:r>
            <a:r>
              <a:rPr lang="en-US" altLang="en-US" sz="2800" dirty="0">
                <a:solidFill>
                  <a:srgbClr val="C00000"/>
                </a:solidFill>
              </a:rPr>
              <a:t>[Primary key]</a:t>
            </a:r>
            <a:r>
              <a:rPr lang="en-US" altLang="en-US" sz="2800" dirty="0"/>
              <a:t>.</a:t>
            </a:r>
          </a:p>
          <a:p>
            <a:pPr lvl="1">
              <a:buClr>
                <a:schemeClr val="tx1"/>
              </a:buClr>
              <a:buFont typeface="Wingdings" panose="05000000000000000000" pitchFamily="2" charset="2"/>
              <a:buChar char="Ø"/>
            </a:pPr>
            <a:r>
              <a:rPr lang="en-US" altLang="en-US" sz="2400" dirty="0"/>
              <a:t>There are no duplicate rows.</a:t>
            </a:r>
          </a:p>
          <a:p>
            <a:pPr>
              <a:buClr>
                <a:schemeClr val="tx1"/>
              </a:buClr>
            </a:pPr>
            <a:r>
              <a:rPr lang="en-US" altLang="en-US" sz="2800" dirty="0"/>
              <a:t>Column values all have the same data type.</a:t>
            </a:r>
          </a:p>
          <a:p>
            <a:pPr>
              <a:buClr>
                <a:schemeClr val="tx1"/>
              </a:buClr>
            </a:pPr>
            <a:r>
              <a:rPr lang="en-US" altLang="en-US" sz="2800" dirty="0"/>
              <a:t>Order of the rows and columns is immaterial to the DBMS.</a:t>
            </a:r>
          </a:p>
        </p:txBody>
      </p:sp>
      <p:pic>
        <p:nvPicPr>
          <p:cNvPr id="6" name="Picture 1" descr="\\home.org.aalto.fi\liuy13\windows\AppData\Roaming\Tencent\Users\37155891\QQ\WinTemp\RichOle\UD81Y4LWQ)PR62A2SWJWSN9.png"/>
          <p:cNvPicPr>
            <a:picLocks noChangeAspect="1" noChangeArrowheads="1"/>
          </p:cNvPicPr>
          <p:nvPr/>
        </p:nvPicPr>
        <p:blipFill rotWithShape="1">
          <a:blip r:embed="rId2">
            <a:extLst>
              <a:ext uri="{28A0092B-C50C-407E-A947-70E740481C1C}">
                <a14:useLocalDpi xmlns:a14="http://schemas.microsoft.com/office/drawing/2010/main" val="0"/>
              </a:ext>
            </a:extLst>
          </a:blip>
          <a:srcRect b="62265"/>
          <a:stretch/>
        </p:blipFill>
        <p:spPr bwMode="auto">
          <a:xfrm>
            <a:off x="611560" y="4759043"/>
            <a:ext cx="7602256" cy="834761"/>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DF5E603-04FD-473C-A658-541E5679318C}"/>
              </a:ext>
            </a:extLst>
          </p:cNvPr>
          <p:cNvSpPr>
            <a:spLocks noGrp="1"/>
          </p:cNvSpPr>
          <p:nvPr>
            <p:ph type="dt" sz="half" idx="10"/>
          </p:nvPr>
        </p:nvSpPr>
        <p:spPr/>
        <p:txBody>
          <a:bodyPr/>
          <a:lstStyle/>
          <a:p>
            <a:fld id="{DF1D8D09-1B80-4168-8697-A27B4B930AB7}" type="datetime11">
              <a:rPr lang="en-US" smtClean="0"/>
              <a:t>08:01:24</a:t>
            </a:fld>
            <a:endParaRPr lang="de-DE" dirty="0"/>
          </a:p>
        </p:txBody>
      </p:sp>
    </p:spTree>
    <p:extLst>
      <p:ext uri="{BB962C8B-B14F-4D97-AF65-F5344CB8AC3E}">
        <p14:creationId xmlns:p14="http://schemas.microsoft.com/office/powerpoint/2010/main" val="1128879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92D050"/>
                </a:solidFill>
              </a:rPr>
              <a:t>Key features of MySQL </a:t>
            </a:r>
          </a:p>
        </p:txBody>
      </p:sp>
      <p:sp>
        <p:nvSpPr>
          <p:cNvPr id="3" name="Content Placeholder 2"/>
          <p:cNvSpPr>
            <a:spLocks noGrp="1"/>
          </p:cNvSpPr>
          <p:nvPr>
            <p:ph idx="1"/>
          </p:nvPr>
        </p:nvSpPr>
        <p:spPr>
          <a:xfrm>
            <a:off x="395536" y="1129308"/>
            <a:ext cx="8291264" cy="3857273"/>
          </a:xfrm>
        </p:spPr>
        <p:txBody>
          <a:bodyPr>
            <a:noAutofit/>
          </a:bodyPr>
          <a:lstStyle/>
          <a:p>
            <a:pPr marL="571500" lvl="1" indent="-457200">
              <a:buClr>
                <a:schemeClr val="tx1"/>
              </a:buClr>
              <a:buFont typeface="+mj-lt"/>
              <a:buAutoNum type="arabicPeriod" startAt="3"/>
            </a:pPr>
            <a:r>
              <a:rPr lang="en-US" sz="2400" dirty="0"/>
              <a:t>MySQL software is Open Source. </a:t>
            </a:r>
          </a:p>
          <a:p>
            <a:pPr lvl="1">
              <a:buClr>
                <a:schemeClr val="tx1"/>
              </a:buClr>
              <a:buFont typeface="Wingdings" panose="05000000000000000000" pitchFamily="2" charset="2"/>
              <a:buChar char="Ø"/>
            </a:pPr>
            <a:r>
              <a:rPr lang="en-US" sz="2000" dirty="0"/>
              <a:t> Open source: anyone can use and modify the software</a:t>
            </a:r>
          </a:p>
          <a:p>
            <a:pPr lvl="1">
              <a:buClr>
                <a:schemeClr val="tx1"/>
              </a:buClr>
              <a:buFont typeface="Wingdings" panose="05000000000000000000" pitchFamily="2" charset="2"/>
              <a:buChar char="Ø"/>
            </a:pPr>
            <a:r>
              <a:rPr lang="en-US" sz="2000" dirty="0"/>
              <a:t> Free (community version)</a:t>
            </a:r>
          </a:p>
          <a:p>
            <a:pPr lvl="1">
              <a:buClr>
                <a:schemeClr val="tx1"/>
              </a:buClr>
              <a:buFont typeface="Wingdings" panose="05000000000000000000" pitchFamily="2" charset="2"/>
              <a:buChar char="Ø"/>
            </a:pPr>
            <a:r>
              <a:rPr lang="en-US" sz="2000" dirty="0"/>
              <a:t> You may change the source code to suit your need.</a:t>
            </a:r>
          </a:p>
          <a:p>
            <a:pPr marL="457200" lvl="1" indent="-342900">
              <a:buClr>
                <a:schemeClr val="tx1"/>
              </a:buClr>
              <a:buFont typeface="Wingdings" panose="05000000000000000000" pitchFamily="2" charset="2"/>
              <a:buChar char="Ø"/>
            </a:pPr>
            <a:endParaRPr lang="en-US" sz="2400" dirty="0"/>
          </a:p>
          <a:p>
            <a:pPr marL="571500" lvl="1" indent="-457200">
              <a:buClr>
                <a:schemeClr val="tx1"/>
              </a:buClr>
              <a:buFont typeface="+mj-lt"/>
              <a:buAutoNum type="arabicPeriod" startAt="4"/>
            </a:pPr>
            <a:r>
              <a:rPr lang="en-US" sz="2400" dirty="0"/>
              <a:t>The MySQL Database Server is very fast, reliable, and easy to use. </a:t>
            </a:r>
          </a:p>
          <a:p>
            <a:pPr marL="571500" lvl="1" indent="-457200">
              <a:buClr>
                <a:schemeClr val="tx1"/>
              </a:buClr>
              <a:buFont typeface="+mj-lt"/>
              <a:buAutoNum type="arabicPeriod" startAt="4"/>
            </a:pPr>
            <a:r>
              <a:rPr lang="en-US" sz="2400" dirty="0"/>
              <a:t>MySQL Server works in client/server or embedded systems. </a:t>
            </a:r>
          </a:p>
          <a:p>
            <a:endParaRPr lang="en-US" dirty="0"/>
          </a:p>
        </p:txBody>
      </p:sp>
      <p:sp>
        <p:nvSpPr>
          <p:cNvPr id="5" name="Date Placeholder 4">
            <a:extLst>
              <a:ext uri="{FF2B5EF4-FFF2-40B4-BE49-F238E27FC236}">
                <a16:creationId xmlns:a16="http://schemas.microsoft.com/office/drawing/2014/main" id="{E896396E-CE41-4C20-B0D6-341A2D375CE1}"/>
              </a:ext>
            </a:extLst>
          </p:cNvPr>
          <p:cNvSpPr>
            <a:spLocks noGrp="1"/>
          </p:cNvSpPr>
          <p:nvPr>
            <p:ph type="dt" sz="half" idx="10"/>
          </p:nvPr>
        </p:nvSpPr>
        <p:spPr/>
        <p:txBody>
          <a:bodyPr/>
          <a:lstStyle/>
          <a:p>
            <a:fld id="{325A65FD-AE97-497E-99B7-D7C59FD91692}" type="datetime11">
              <a:rPr lang="en-US" smtClean="0"/>
              <a:t>08:01:24</a:t>
            </a:fld>
            <a:endParaRPr lang="de-DE" dirty="0"/>
          </a:p>
        </p:txBody>
      </p:sp>
    </p:spTree>
    <p:extLst>
      <p:ext uri="{BB962C8B-B14F-4D97-AF65-F5344CB8AC3E}">
        <p14:creationId xmlns:p14="http://schemas.microsoft.com/office/powerpoint/2010/main" val="3068157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MySQL client/server</a:t>
            </a:r>
          </a:p>
        </p:txBody>
      </p:sp>
      <p:sp>
        <p:nvSpPr>
          <p:cNvPr id="3" name="Content Placeholder 2"/>
          <p:cNvSpPr>
            <a:spLocks noGrp="1"/>
          </p:cNvSpPr>
          <p:nvPr>
            <p:ph idx="1"/>
          </p:nvPr>
        </p:nvSpPr>
        <p:spPr>
          <a:xfrm>
            <a:off x="5873420" y="1370293"/>
            <a:ext cx="3091068" cy="3734843"/>
          </a:xfrm>
        </p:spPr>
        <p:txBody>
          <a:bodyPr>
            <a:normAutofit/>
          </a:bodyPr>
          <a:lstStyle/>
          <a:p>
            <a:pPr marL="0" indent="228600">
              <a:spcBef>
                <a:spcPts val="0"/>
              </a:spcBef>
            </a:pPr>
            <a:r>
              <a:rPr lang="en-US" sz="2400" dirty="0"/>
              <a:t>Enabling you to take advantages of high-performance computers or servers.</a:t>
            </a:r>
          </a:p>
          <a:p>
            <a:pPr marL="0" indent="228600">
              <a:spcBef>
                <a:spcPts val="0"/>
              </a:spcBef>
            </a:pPr>
            <a:endParaRPr lang="en-US" sz="2400" dirty="0"/>
          </a:p>
          <a:p>
            <a:pPr marL="0" indent="228600">
              <a:spcBef>
                <a:spcPts val="0"/>
              </a:spcBef>
            </a:pPr>
            <a:r>
              <a:rPr lang="en-US" sz="2400" dirty="0"/>
              <a:t>You can also set up a local server in your personal PC. </a:t>
            </a:r>
          </a:p>
          <a:p>
            <a:pPr marL="0" indent="228600">
              <a:spcBef>
                <a:spcPts val="0"/>
              </a:spcBef>
            </a:pPr>
            <a:endParaRPr lang="en-US" sz="2000" dirty="0"/>
          </a:p>
          <a:p>
            <a:pPr marL="0" indent="0">
              <a:spcBef>
                <a:spcPts val="0"/>
              </a:spcBef>
              <a:buNone/>
            </a:pPr>
            <a:endParaRPr lang="en-US" sz="2000" dirty="0"/>
          </a:p>
        </p:txBody>
      </p:sp>
      <p:sp>
        <p:nvSpPr>
          <p:cNvPr id="5" name="Rectangle 4"/>
          <p:cNvSpPr/>
          <p:nvPr/>
        </p:nvSpPr>
        <p:spPr>
          <a:xfrm>
            <a:off x="1691680" y="5317774"/>
            <a:ext cx="6102424" cy="276999"/>
          </a:xfrm>
          <a:prstGeom prst="rect">
            <a:avLst/>
          </a:prstGeom>
        </p:spPr>
        <p:txBody>
          <a:bodyPr wrap="square">
            <a:spAutoFit/>
          </a:bodyPr>
          <a:lstStyle/>
          <a:p>
            <a:r>
              <a:rPr lang="en-US" sz="1200" dirty="0"/>
              <a:t>http://www.duniailkom.com/wp-content/uploads/2012/10/Client-Server.jpg</a:t>
            </a:r>
          </a:p>
        </p:txBody>
      </p:sp>
      <p:pic>
        <p:nvPicPr>
          <p:cNvPr id="7" name="Picture 2" descr="http://www.duniailkom.com/wp-content/uploads/2012/10/Client-Ser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7340"/>
            <a:ext cx="5477883" cy="3840427"/>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CAC21305-933C-4D2B-BC00-FB68AE97DF79}"/>
              </a:ext>
            </a:extLst>
          </p:cNvPr>
          <p:cNvSpPr>
            <a:spLocks noGrp="1"/>
          </p:cNvSpPr>
          <p:nvPr>
            <p:ph type="dt" sz="half" idx="10"/>
          </p:nvPr>
        </p:nvSpPr>
        <p:spPr/>
        <p:txBody>
          <a:bodyPr/>
          <a:lstStyle/>
          <a:p>
            <a:fld id="{36CF248F-85A0-4C45-9998-C5C2E50159D3}" type="datetime11">
              <a:rPr lang="en-US" smtClean="0"/>
              <a:t>08:01:24</a:t>
            </a:fld>
            <a:endParaRPr lang="de-DE" dirty="0"/>
          </a:p>
        </p:txBody>
      </p:sp>
    </p:spTree>
    <p:extLst>
      <p:ext uri="{BB962C8B-B14F-4D97-AF65-F5344CB8AC3E}">
        <p14:creationId xmlns:p14="http://schemas.microsoft.com/office/powerpoint/2010/main" val="297467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4473-A9EF-406D-8643-E9E92F7965D2}"/>
              </a:ext>
            </a:extLst>
          </p:cNvPr>
          <p:cNvSpPr>
            <a:spLocks noGrp="1"/>
          </p:cNvSpPr>
          <p:nvPr>
            <p:ph type="title"/>
          </p:nvPr>
        </p:nvSpPr>
        <p:spPr/>
        <p:txBody>
          <a:bodyPr/>
          <a:lstStyle/>
          <a:p>
            <a:r>
              <a:rPr lang="en-US" sz="4000" dirty="0">
                <a:solidFill>
                  <a:srgbClr val="92D050"/>
                </a:solidFill>
              </a:rPr>
              <a:t>MySQL client/server - Kill a process</a:t>
            </a:r>
            <a:endParaRPr lang="en-US" sz="4000" dirty="0"/>
          </a:p>
        </p:txBody>
      </p:sp>
      <p:sp>
        <p:nvSpPr>
          <p:cNvPr id="4" name="Date Placeholder 3">
            <a:extLst>
              <a:ext uri="{FF2B5EF4-FFF2-40B4-BE49-F238E27FC236}">
                <a16:creationId xmlns:a16="http://schemas.microsoft.com/office/drawing/2014/main" id="{C3CA2293-FE2E-466B-B5A9-B4A3497A28EC}"/>
              </a:ext>
            </a:extLst>
          </p:cNvPr>
          <p:cNvSpPr>
            <a:spLocks noGrp="1"/>
          </p:cNvSpPr>
          <p:nvPr>
            <p:ph type="dt" sz="half" idx="10"/>
          </p:nvPr>
        </p:nvSpPr>
        <p:spPr/>
        <p:txBody>
          <a:bodyPr/>
          <a:lstStyle/>
          <a:p>
            <a:fld id="{1CE1AA54-8BB4-4644-A244-C48733FFD472}" type="datetime11">
              <a:rPr lang="en-US" smtClean="0"/>
              <a:t>08:01:24</a:t>
            </a:fld>
            <a:endParaRPr lang="de-DE" dirty="0"/>
          </a:p>
        </p:txBody>
      </p:sp>
      <p:pic>
        <p:nvPicPr>
          <p:cNvPr id="17" name="Content Placeholder 16" descr="A silhouette of a person&#10;&#10;Description automatically generated">
            <a:extLst>
              <a:ext uri="{FF2B5EF4-FFF2-40B4-BE49-F238E27FC236}">
                <a16:creationId xmlns:a16="http://schemas.microsoft.com/office/drawing/2014/main" id="{766B7DF8-E4F1-4A94-9152-68C7D6F8DFCA}"/>
              </a:ext>
            </a:extLst>
          </p:cNvPr>
          <p:cNvPicPr>
            <a:picLocks noGrp="1" noChangeAspect="1"/>
          </p:cNvPicPr>
          <p:nvPr>
            <p:ph idx="1"/>
          </p:nvPr>
        </p:nvPicPr>
        <p:blipFill>
          <a:blip r:embed="rId2"/>
          <a:stretch>
            <a:fillRect/>
          </a:stretch>
        </p:blipFill>
        <p:spPr>
          <a:xfrm>
            <a:off x="971600" y="1273324"/>
            <a:ext cx="1174378" cy="1174378"/>
          </a:xfrm>
        </p:spPr>
      </p:pic>
      <p:pic>
        <p:nvPicPr>
          <p:cNvPr id="19" name="Picture 18" descr="A close up of a logo&#10;&#10;Description automatically generated">
            <a:extLst>
              <a:ext uri="{FF2B5EF4-FFF2-40B4-BE49-F238E27FC236}">
                <a16:creationId xmlns:a16="http://schemas.microsoft.com/office/drawing/2014/main" id="{F0846B30-90F8-4D2C-B845-22C194009946}"/>
              </a:ext>
            </a:extLst>
          </p:cNvPr>
          <p:cNvPicPr>
            <a:picLocks noChangeAspect="1"/>
          </p:cNvPicPr>
          <p:nvPr/>
        </p:nvPicPr>
        <p:blipFill>
          <a:blip r:embed="rId3"/>
          <a:stretch>
            <a:fillRect/>
          </a:stretch>
        </p:blipFill>
        <p:spPr>
          <a:xfrm>
            <a:off x="2267744" y="3433564"/>
            <a:ext cx="637754" cy="1157908"/>
          </a:xfrm>
          <a:prstGeom prst="rect">
            <a:avLst/>
          </a:prstGeom>
        </p:spPr>
      </p:pic>
      <p:sp>
        <p:nvSpPr>
          <p:cNvPr id="20" name="Rectangle 19">
            <a:extLst>
              <a:ext uri="{FF2B5EF4-FFF2-40B4-BE49-F238E27FC236}">
                <a16:creationId xmlns:a16="http://schemas.microsoft.com/office/drawing/2014/main" id="{23FF4D3D-27B7-4CE8-A09F-56CCD54B05E5}"/>
              </a:ext>
            </a:extLst>
          </p:cNvPr>
          <p:cNvSpPr/>
          <p:nvPr/>
        </p:nvSpPr>
        <p:spPr>
          <a:xfrm>
            <a:off x="4283968" y="5422347"/>
            <a:ext cx="4572000" cy="246221"/>
          </a:xfrm>
          <a:prstGeom prst="rect">
            <a:avLst/>
          </a:prstGeom>
        </p:spPr>
        <p:txBody>
          <a:bodyPr>
            <a:spAutoFit/>
          </a:bodyPr>
          <a:lstStyle/>
          <a:p>
            <a:pPr algn="r"/>
            <a:r>
              <a:rPr lang="en-US" sz="500" dirty="0">
                <a:hlinkClick r:id="rId4"/>
              </a:rPr>
              <a:t>https://pixabay.com/vectors/silhouette-programmer-technology-3689661/</a:t>
            </a:r>
            <a:endParaRPr lang="en-US" sz="500" dirty="0"/>
          </a:p>
          <a:p>
            <a:pPr algn="r"/>
            <a:r>
              <a:rPr lang="en-US" sz="500" dirty="0"/>
              <a:t>https://www.pxfuel.com/en/free-photo-jrhoz</a:t>
            </a:r>
            <a:endParaRPr lang="en-US" sz="1050" dirty="0"/>
          </a:p>
        </p:txBody>
      </p:sp>
      <p:pic>
        <p:nvPicPr>
          <p:cNvPr id="22" name="Graphic 21" descr="Server">
            <a:extLst>
              <a:ext uri="{FF2B5EF4-FFF2-40B4-BE49-F238E27FC236}">
                <a16:creationId xmlns:a16="http://schemas.microsoft.com/office/drawing/2014/main" id="{9B212FEB-FECB-4BD6-9EA6-B5C187256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7600" y="1533302"/>
            <a:ext cx="914400" cy="914400"/>
          </a:xfrm>
          <a:prstGeom prst="rect">
            <a:avLst/>
          </a:prstGeom>
        </p:spPr>
      </p:pic>
      <p:sp>
        <p:nvSpPr>
          <p:cNvPr id="27" name="Arrow: Right 26">
            <a:extLst>
              <a:ext uri="{FF2B5EF4-FFF2-40B4-BE49-F238E27FC236}">
                <a16:creationId xmlns:a16="http://schemas.microsoft.com/office/drawing/2014/main" id="{ED7473C3-E321-419B-B151-E6CAB36AEE8F}"/>
              </a:ext>
            </a:extLst>
          </p:cNvPr>
          <p:cNvSpPr/>
          <p:nvPr/>
        </p:nvSpPr>
        <p:spPr>
          <a:xfrm>
            <a:off x="2483768" y="1993404"/>
            <a:ext cx="1008112" cy="144016"/>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ysClr val="windowText" lastClr="000000"/>
                </a:solidFill>
              </a:ln>
              <a:solidFill>
                <a:sysClr val="windowText" lastClr="000000"/>
              </a:solidFill>
            </a:endParaRPr>
          </a:p>
        </p:txBody>
      </p:sp>
      <p:sp>
        <p:nvSpPr>
          <p:cNvPr id="28" name="Arrow: Right 27">
            <a:extLst>
              <a:ext uri="{FF2B5EF4-FFF2-40B4-BE49-F238E27FC236}">
                <a16:creationId xmlns:a16="http://schemas.microsoft.com/office/drawing/2014/main" id="{639E32E9-B23B-415F-8FAB-4D52B3B8D427}"/>
              </a:ext>
            </a:extLst>
          </p:cNvPr>
          <p:cNvSpPr/>
          <p:nvPr/>
        </p:nvSpPr>
        <p:spPr>
          <a:xfrm rot="18290047">
            <a:off x="3004485" y="2931984"/>
            <a:ext cx="894867" cy="154243"/>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ysClr val="windowText" lastClr="000000"/>
                </a:solidFill>
              </a:ln>
              <a:solidFill>
                <a:sysClr val="windowText" lastClr="000000"/>
              </a:solidFill>
            </a:endParaRPr>
          </a:p>
        </p:txBody>
      </p:sp>
      <p:sp>
        <p:nvSpPr>
          <p:cNvPr id="29" name="Rectangle 28">
            <a:extLst>
              <a:ext uri="{FF2B5EF4-FFF2-40B4-BE49-F238E27FC236}">
                <a16:creationId xmlns:a16="http://schemas.microsoft.com/office/drawing/2014/main" id="{2960895B-5FE5-4E71-8682-3CDDDE935446}"/>
              </a:ext>
            </a:extLst>
          </p:cNvPr>
          <p:cNvSpPr/>
          <p:nvPr/>
        </p:nvSpPr>
        <p:spPr>
          <a:xfrm>
            <a:off x="323528" y="2514526"/>
            <a:ext cx="2160240" cy="984885"/>
          </a:xfrm>
          <a:prstGeom prst="rect">
            <a:avLst/>
          </a:prstGeom>
        </p:spPr>
        <p:txBody>
          <a:bodyPr wrap="square">
            <a:spAutoFit/>
          </a:bodyPr>
          <a:lstStyle/>
          <a:p>
            <a:pPr algn="ctr"/>
            <a:r>
              <a:rPr lang="en-US" sz="1400" b="1" dirty="0">
                <a:solidFill>
                  <a:srgbClr val="FF0000"/>
                </a:solidFill>
              </a:rPr>
              <a:t>1. </a:t>
            </a:r>
            <a:r>
              <a:rPr lang="en-US" sz="1100" dirty="0"/>
              <a:t>A worker sends a command to a MySQL server to do a time-consuming task via his/her </a:t>
            </a:r>
            <a:r>
              <a:rPr lang="en-US" sz="1100" b="1" dirty="0"/>
              <a:t>office</a:t>
            </a:r>
            <a:r>
              <a:rPr lang="en-US" sz="1100" dirty="0"/>
              <a:t> computer on Thursday afternoon.</a:t>
            </a:r>
          </a:p>
        </p:txBody>
      </p:sp>
      <p:sp>
        <p:nvSpPr>
          <p:cNvPr id="30" name="Rectangle 29">
            <a:extLst>
              <a:ext uri="{FF2B5EF4-FFF2-40B4-BE49-F238E27FC236}">
                <a16:creationId xmlns:a16="http://schemas.microsoft.com/office/drawing/2014/main" id="{1FE5DD15-CD18-4DB4-8C10-10D4F6A223F1}"/>
              </a:ext>
            </a:extLst>
          </p:cNvPr>
          <p:cNvSpPr/>
          <p:nvPr/>
        </p:nvSpPr>
        <p:spPr>
          <a:xfrm>
            <a:off x="1512740" y="4572951"/>
            <a:ext cx="2123263" cy="792525"/>
          </a:xfrm>
          <a:prstGeom prst="rect">
            <a:avLst/>
          </a:prstGeom>
        </p:spPr>
        <p:txBody>
          <a:bodyPr wrap="square">
            <a:spAutoFit/>
          </a:bodyPr>
          <a:lstStyle/>
          <a:p>
            <a:pPr algn="ctr"/>
            <a:r>
              <a:rPr lang="en-US" sz="1400" b="1" dirty="0">
                <a:solidFill>
                  <a:srgbClr val="FF0000"/>
                </a:solidFill>
              </a:rPr>
              <a:t>2. </a:t>
            </a:r>
            <a:r>
              <a:rPr lang="en-US" sz="1050" dirty="0"/>
              <a:t>S/he checked the status of the command at home via her/his personal computer in the evening, which is not completed.</a:t>
            </a:r>
          </a:p>
        </p:txBody>
      </p:sp>
      <p:pic>
        <p:nvPicPr>
          <p:cNvPr id="32" name="Content Placeholder 16" descr="A silhouette of a person&#10;&#10;Description automatically generated">
            <a:extLst>
              <a:ext uri="{FF2B5EF4-FFF2-40B4-BE49-F238E27FC236}">
                <a16:creationId xmlns:a16="http://schemas.microsoft.com/office/drawing/2014/main" id="{1B68AB4F-82E6-48B4-82E6-75071E2E38E0}"/>
              </a:ext>
            </a:extLst>
          </p:cNvPr>
          <p:cNvPicPr>
            <a:picLocks noChangeAspect="1"/>
          </p:cNvPicPr>
          <p:nvPr/>
        </p:nvPicPr>
        <p:blipFill>
          <a:blip r:embed="rId2"/>
          <a:stretch>
            <a:fillRect/>
          </a:stretch>
        </p:blipFill>
        <p:spPr>
          <a:xfrm>
            <a:off x="4644008" y="3240610"/>
            <a:ext cx="1174378" cy="1174378"/>
          </a:xfrm>
          <a:prstGeom prst="rect">
            <a:avLst/>
          </a:prstGeom>
        </p:spPr>
      </p:pic>
      <p:sp>
        <p:nvSpPr>
          <p:cNvPr id="34" name="Arrow: Right 33">
            <a:extLst>
              <a:ext uri="{FF2B5EF4-FFF2-40B4-BE49-F238E27FC236}">
                <a16:creationId xmlns:a16="http://schemas.microsoft.com/office/drawing/2014/main" id="{10E43BB6-2BB7-4768-8F6B-C47EE67BFD03}"/>
              </a:ext>
            </a:extLst>
          </p:cNvPr>
          <p:cNvSpPr/>
          <p:nvPr/>
        </p:nvSpPr>
        <p:spPr>
          <a:xfrm rot="14685069">
            <a:off x="4181699" y="3009323"/>
            <a:ext cx="892669" cy="137858"/>
          </a:xfrm>
          <a:prstGeom prst="rightArrow">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ysClr val="windowText" lastClr="000000"/>
                </a:solidFill>
              </a:ln>
              <a:solidFill>
                <a:sysClr val="windowText" lastClr="000000"/>
              </a:solidFill>
            </a:endParaRPr>
          </a:p>
        </p:txBody>
      </p:sp>
      <p:sp>
        <p:nvSpPr>
          <p:cNvPr id="38" name="Rectangle 37">
            <a:extLst>
              <a:ext uri="{FF2B5EF4-FFF2-40B4-BE49-F238E27FC236}">
                <a16:creationId xmlns:a16="http://schemas.microsoft.com/office/drawing/2014/main" id="{C3683006-FB1C-4819-8F56-4EF40446469E}"/>
              </a:ext>
            </a:extLst>
          </p:cNvPr>
          <p:cNvSpPr/>
          <p:nvPr/>
        </p:nvSpPr>
        <p:spPr>
          <a:xfrm>
            <a:off x="4283968" y="4565685"/>
            <a:ext cx="2016224" cy="792525"/>
          </a:xfrm>
          <a:prstGeom prst="rect">
            <a:avLst/>
          </a:prstGeom>
        </p:spPr>
        <p:txBody>
          <a:bodyPr wrap="square">
            <a:spAutoFit/>
          </a:bodyPr>
          <a:lstStyle/>
          <a:p>
            <a:pPr algn="ctr"/>
            <a:r>
              <a:rPr lang="en-US" sz="1400" b="1" dirty="0">
                <a:solidFill>
                  <a:srgbClr val="FF0000"/>
                </a:solidFill>
              </a:rPr>
              <a:t>3. </a:t>
            </a:r>
            <a:r>
              <a:rPr lang="en-US" sz="1050" dirty="0"/>
              <a:t>The command is still not completed on Friday morning, so s/he decides to cancel the command to free the server.</a:t>
            </a:r>
          </a:p>
        </p:txBody>
      </p:sp>
      <p:sp>
        <p:nvSpPr>
          <p:cNvPr id="39" name="Content Placeholder 2">
            <a:extLst>
              <a:ext uri="{FF2B5EF4-FFF2-40B4-BE49-F238E27FC236}">
                <a16:creationId xmlns:a16="http://schemas.microsoft.com/office/drawing/2014/main" id="{51836E15-10AB-4B54-87FF-52DC53787ADE}"/>
              </a:ext>
            </a:extLst>
          </p:cNvPr>
          <p:cNvSpPr txBox="1">
            <a:spLocks/>
          </p:cNvSpPr>
          <p:nvPr/>
        </p:nvSpPr>
        <p:spPr>
          <a:xfrm>
            <a:off x="5912240" y="1180713"/>
            <a:ext cx="3158645" cy="3384972"/>
          </a:xfrm>
          <a:prstGeom prst="rect">
            <a:avLst/>
          </a:prstGeom>
          <a:solidFill>
            <a:schemeClr val="accent2">
              <a:lumMod val="20000"/>
              <a:lumOff val="80000"/>
            </a:schemeClr>
          </a:solidFill>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0" dirty="0"/>
              <a:t>Very often that a command takes hours to operate when using big data. MySQL server will operate the command [e.g., create a new table] from you, irrespective of whether you closed </a:t>
            </a:r>
            <a:r>
              <a:rPr lang="en-US" sz="1400" b="0" dirty="0" err="1"/>
              <a:t>HeidiSQL</a:t>
            </a:r>
            <a:r>
              <a:rPr lang="en-US" sz="1400" b="0" dirty="0"/>
              <a:t> (or MySQL) from your own computer or not.</a:t>
            </a:r>
          </a:p>
          <a:p>
            <a:r>
              <a:rPr lang="en-US" sz="1400" b="0" dirty="0"/>
              <a:t>A very useful function to free your server from a resource-consuming command sent by you or by other users (if you are an administrator). You can “tell” a server to cancel the command through any computer via your MySQL account.</a:t>
            </a:r>
          </a:p>
        </p:txBody>
      </p:sp>
      <p:sp>
        <p:nvSpPr>
          <p:cNvPr id="40" name="Rectangle 39">
            <a:extLst>
              <a:ext uri="{FF2B5EF4-FFF2-40B4-BE49-F238E27FC236}">
                <a16:creationId xmlns:a16="http://schemas.microsoft.com/office/drawing/2014/main" id="{B5848689-2F2A-4C75-9766-CC711F355523}"/>
              </a:ext>
            </a:extLst>
          </p:cNvPr>
          <p:cNvSpPr/>
          <p:nvPr/>
        </p:nvSpPr>
        <p:spPr>
          <a:xfrm>
            <a:off x="4441844" y="1785705"/>
            <a:ext cx="692817" cy="430887"/>
          </a:xfrm>
          <a:prstGeom prst="rect">
            <a:avLst/>
          </a:prstGeom>
        </p:spPr>
        <p:txBody>
          <a:bodyPr wrap="none">
            <a:spAutoFit/>
          </a:bodyPr>
          <a:lstStyle/>
          <a:p>
            <a:pPr algn="ctr"/>
            <a:r>
              <a:rPr lang="en-US" sz="1050" dirty="0"/>
              <a:t>MySQL </a:t>
            </a:r>
          </a:p>
          <a:p>
            <a:pPr algn="ctr"/>
            <a:r>
              <a:rPr lang="en-US" sz="1050" dirty="0"/>
              <a:t>server</a:t>
            </a:r>
          </a:p>
        </p:txBody>
      </p:sp>
    </p:spTree>
    <p:extLst>
      <p:ext uri="{BB962C8B-B14F-4D97-AF65-F5344CB8AC3E}">
        <p14:creationId xmlns:p14="http://schemas.microsoft.com/office/powerpoint/2010/main" val="3676587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92D050"/>
                </a:solidFill>
              </a:rPr>
              <a:t>MySQL licensing</a:t>
            </a:r>
          </a:p>
        </p:txBody>
      </p:sp>
      <p:sp>
        <p:nvSpPr>
          <p:cNvPr id="3" name="Content Placeholder 2"/>
          <p:cNvSpPr>
            <a:spLocks noGrp="1"/>
          </p:cNvSpPr>
          <p:nvPr>
            <p:ph idx="1"/>
          </p:nvPr>
        </p:nvSpPr>
        <p:spPr>
          <a:xfrm>
            <a:off x="457200" y="1460500"/>
            <a:ext cx="8291264" cy="3917280"/>
          </a:xfrm>
        </p:spPr>
        <p:txBody>
          <a:bodyPr/>
          <a:lstStyle/>
          <a:p>
            <a:r>
              <a:rPr lang="en-US" sz="2400" dirty="0"/>
              <a:t>Open source license (MySQL Community Edition): </a:t>
            </a:r>
          </a:p>
          <a:p>
            <a:pPr marL="114300" indent="0">
              <a:buNone/>
            </a:pPr>
            <a:r>
              <a:rPr lang="en-US" sz="2400" dirty="0"/>
              <a:t>		MySQL is available via the GNU Public License (GPL) for no charge.</a:t>
            </a:r>
          </a:p>
          <a:p>
            <a:pPr lvl="1"/>
            <a:r>
              <a:rPr lang="en-US" sz="2000" b="0" dirty="0"/>
              <a:t>For instance, if you are using MySQL as a database on a website, MySQL is free for you, even if you are making money with your website.</a:t>
            </a:r>
          </a:p>
          <a:p>
            <a:pPr marL="411480" lvl="1" indent="0">
              <a:buNone/>
            </a:pPr>
            <a:endParaRPr lang="en-US" sz="1800" b="0" dirty="0"/>
          </a:p>
          <a:p>
            <a:pPr marL="342900" lvl="1" indent="-342900">
              <a:buFont typeface="Arial" charset="0"/>
              <a:buChar char="•"/>
            </a:pPr>
            <a:r>
              <a:rPr lang="en-US" sz="2400" dirty="0">
                <a:ea typeface="ＭＳ Ｐゴシック" charset="0"/>
              </a:rPr>
              <a:t>Commercial license (MySQL Enterprise Edition): </a:t>
            </a:r>
          </a:p>
          <a:p>
            <a:pPr lvl="1"/>
            <a:r>
              <a:rPr lang="en-US" sz="2000" b="0" dirty="0"/>
              <a:t>If you use MySQL as a part of a new software product and wants to sell the new product, you needs to purchase a commercial license.</a:t>
            </a:r>
          </a:p>
        </p:txBody>
      </p:sp>
      <p:sp>
        <p:nvSpPr>
          <p:cNvPr id="5" name="Date Placeholder 4">
            <a:extLst>
              <a:ext uri="{FF2B5EF4-FFF2-40B4-BE49-F238E27FC236}">
                <a16:creationId xmlns:a16="http://schemas.microsoft.com/office/drawing/2014/main" id="{ECD66E93-CC67-476D-B8BB-345660BA35B3}"/>
              </a:ext>
            </a:extLst>
          </p:cNvPr>
          <p:cNvSpPr>
            <a:spLocks noGrp="1"/>
          </p:cNvSpPr>
          <p:nvPr>
            <p:ph type="dt" sz="half" idx="10"/>
          </p:nvPr>
        </p:nvSpPr>
        <p:spPr/>
        <p:txBody>
          <a:bodyPr/>
          <a:lstStyle/>
          <a:p>
            <a:fld id="{F9F4DD73-EDA1-4FBD-BE68-2FB22A7032B7}" type="datetime11">
              <a:rPr lang="en-US" smtClean="0"/>
              <a:t>08:01:24</a:t>
            </a:fld>
            <a:endParaRPr lang="de-DE" dirty="0"/>
          </a:p>
        </p:txBody>
      </p:sp>
    </p:spTree>
    <p:extLst>
      <p:ext uri="{BB962C8B-B14F-4D97-AF65-F5344CB8AC3E}">
        <p14:creationId xmlns:p14="http://schemas.microsoft.com/office/powerpoint/2010/main" val="3397584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92D050"/>
                </a:solidFill>
              </a:rPr>
              <a:t>The ‘nature’ of MySQL (personal feeling)</a:t>
            </a:r>
          </a:p>
        </p:txBody>
      </p:sp>
      <p:sp>
        <p:nvSpPr>
          <p:cNvPr id="3" name="Content Placeholder 2"/>
          <p:cNvSpPr>
            <a:spLocks noGrp="1"/>
          </p:cNvSpPr>
          <p:nvPr>
            <p:ph idx="1"/>
          </p:nvPr>
        </p:nvSpPr>
        <p:spPr/>
        <p:txBody>
          <a:bodyPr/>
          <a:lstStyle/>
          <a:p>
            <a:r>
              <a:rPr lang="en-US" dirty="0">
                <a:solidFill>
                  <a:srgbClr val="C00000"/>
                </a:solidFill>
              </a:rPr>
              <a:t>Learning MySQL is like learning a language with 30-50 most common-used vocabulary and a few simple grammars. </a:t>
            </a:r>
          </a:p>
        </p:txBody>
      </p:sp>
      <p:sp>
        <p:nvSpPr>
          <p:cNvPr id="5" name="Date Placeholder 4">
            <a:extLst>
              <a:ext uri="{FF2B5EF4-FFF2-40B4-BE49-F238E27FC236}">
                <a16:creationId xmlns:a16="http://schemas.microsoft.com/office/drawing/2014/main" id="{41DC5665-C0F2-45F6-A784-CB9F9A7D13F0}"/>
              </a:ext>
            </a:extLst>
          </p:cNvPr>
          <p:cNvSpPr>
            <a:spLocks noGrp="1"/>
          </p:cNvSpPr>
          <p:nvPr>
            <p:ph type="dt" sz="half" idx="10"/>
          </p:nvPr>
        </p:nvSpPr>
        <p:spPr/>
        <p:txBody>
          <a:bodyPr/>
          <a:lstStyle/>
          <a:p>
            <a:fld id="{12FEA0B9-D471-4074-9D4F-EAFF97038714}" type="datetime11">
              <a:rPr lang="en-US" smtClean="0"/>
              <a:t>08:01:24</a:t>
            </a:fld>
            <a:endParaRPr lang="de-DE" dirty="0"/>
          </a:p>
        </p:txBody>
      </p:sp>
    </p:spTree>
    <p:extLst>
      <p:ext uri="{BB962C8B-B14F-4D97-AF65-F5344CB8AC3E}">
        <p14:creationId xmlns:p14="http://schemas.microsoft.com/office/powerpoint/2010/main" val="193710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92D050"/>
                </a:solidFill>
              </a:rPr>
              <a:t>Prerequisites to use MySQL</a:t>
            </a:r>
            <a:endParaRPr lang="fi-FI" sz="4000" dirty="0">
              <a:solidFill>
                <a:srgbClr val="92D050"/>
              </a:solidFill>
            </a:endParaRPr>
          </a:p>
        </p:txBody>
      </p:sp>
      <p:sp>
        <p:nvSpPr>
          <p:cNvPr id="3" name="Content Placeholder 2"/>
          <p:cNvSpPr>
            <a:spLocks noGrp="1"/>
          </p:cNvSpPr>
          <p:nvPr>
            <p:ph idx="1"/>
          </p:nvPr>
        </p:nvSpPr>
        <p:spPr>
          <a:xfrm>
            <a:off x="441664" y="1193132"/>
            <a:ext cx="8229600" cy="3644636"/>
          </a:xfrm>
        </p:spPr>
        <p:txBody>
          <a:bodyPr/>
          <a:lstStyle/>
          <a:p>
            <a:r>
              <a:rPr lang="en-US" sz="2000" dirty="0"/>
              <a:t>MySQL</a:t>
            </a:r>
          </a:p>
          <a:p>
            <a:pPr lvl="1"/>
            <a:r>
              <a:rPr lang="en-US" sz="1800" b="0" dirty="0"/>
              <a:t>MySQL is available on computers in many of the school’s computer labs and VDI.</a:t>
            </a:r>
          </a:p>
          <a:p>
            <a:r>
              <a:rPr lang="en-US" sz="2000" dirty="0"/>
              <a:t>MySQL GUI </a:t>
            </a:r>
            <a:r>
              <a:rPr lang="en-US" sz="2000" b="0" dirty="0"/>
              <a:t>(graphical user interface)</a:t>
            </a:r>
          </a:p>
          <a:p>
            <a:r>
              <a:rPr lang="en-US" sz="2000" dirty="0"/>
              <a:t>An account to access a MySQL server</a:t>
            </a:r>
          </a:p>
          <a:p>
            <a:pPr lvl="1"/>
            <a:r>
              <a:rPr lang="en-US" sz="1800" b="0" dirty="0"/>
              <a:t>An account to access a </a:t>
            </a:r>
            <a:r>
              <a:rPr lang="en-US" sz="1800" dirty="0"/>
              <a:t>remote</a:t>
            </a:r>
            <a:r>
              <a:rPr lang="en-US" sz="1800" b="0" dirty="0"/>
              <a:t> server</a:t>
            </a:r>
          </a:p>
          <a:p>
            <a:pPr lvl="1"/>
            <a:r>
              <a:rPr lang="en-US" sz="1800" b="0" dirty="0"/>
              <a:t>A root account: Setup your own computer as a </a:t>
            </a:r>
            <a:r>
              <a:rPr lang="en-US" sz="1800" dirty="0"/>
              <a:t>local</a:t>
            </a:r>
            <a:r>
              <a:rPr lang="en-US" sz="1800" b="0" dirty="0"/>
              <a:t> server</a:t>
            </a:r>
          </a:p>
          <a:p>
            <a:endParaRPr lang="fi-FI" sz="2000" dirty="0"/>
          </a:p>
        </p:txBody>
      </p:sp>
      <p:sp>
        <p:nvSpPr>
          <p:cNvPr id="4" name="Date Placeholder 3"/>
          <p:cNvSpPr>
            <a:spLocks noGrp="1"/>
          </p:cNvSpPr>
          <p:nvPr>
            <p:ph type="dt" sz="half" idx="10"/>
          </p:nvPr>
        </p:nvSpPr>
        <p:spPr/>
        <p:txBody>
          <a:bodyPr/>
          <a:lstStyle/>
          <a:p>
            <a:fld id="{8B8F7BD2-761E-4AFA-B23F-9ACCC16FD2B8}" type="datetime11">
              <a:rPr lang="en-US" smtClean="0"/>
              <a:t>08:01:24</a:t>
            </a:fld>
            <a:endParaRPr lang="de-DE" dirty="0"/>
          </a:p>
        </p:txBody>
      </p:sp>
      <p:pic>
        <p:nvPicPr>
          <p:cNvPr id="7" name="Picture 6" descr="A screenshot of a computer&#10;&#10;Description automatically generated">
            <a:extLst>
              <a:ext uri="{FF2B5EF4-FFF2-40B4-BE49-F238E27FC236}">
                <a16:creationId xmlns:a16="http://schemas.microsoft.com/office/drawing/2014/main" id="{730EC0AD-C080-4011-86BE-4E8D6FA51D61}"/>
              </a:ext>
            </a:extLst>
          </p:cNvPr>
          <p:cNvPicPr>
            <a:picLocks noChangeAspect="1"/>
          </p:cNvPicPr>
          <p:nvPr/>
        </p:nvPicPr>
        <p:blipFill rotWithShape="1">
          <a:blip r:embed="rId2"/>
          <a:srcRect t="7638" r="2609" b="8871"/>
          <a:stretch/>
        </p:blipFill>
        <p:spPr>
          <a:xfrm>
            <a:off x="1187624" y="3687338"/>
            <a:ext cx="2676426" cy="1720834"/>
          </a:xfrm>
          <a:prstGeom prst="rect">
            <a:avLst/>
          </a:prstGeom>
        </p:spPr>
      </p:pic>
      <p:sp>
        <p:nvSpPr>
          <p:cNvPr id="8" name="Rectangle 7">
            <a:extLst>
              <a:ext uri="{FF2B5EF4-FFF2-40B4-BE49-F238E27FC236}">
                <a16:creationId xmlns:a16="http://schemas.microsoft.com/office/drawing/2014/main" id="{86D2AF5A-6935-4618-9A1B-53086ABC2AD7}"/>
              </a:ext>
            </a:extLst>
          </p:cNvPr>
          <p:cNvSpPr/>
          <p:nvPr/>
        </p:nvSpPr>
        <p:spPr>
          <a:xfrm>
            <a:off x="3923928" y="5428979"/>
            <a:ext cx="5050568" cy="261610"/>
          </a:xfrm>
          <a:prstGeom prst="rect">
            <a:avLst/>
          </a:prstGeom>
        </p:spPr>
        <p:txBody>
          <a:bodyPr wrap="square">
            <a:spAutoFit/>
          </a:bodyPr>
          <a:lstStyle/>
          <a:p>
            <a:r>
              <a:rPr lang="en-US" sz="1050" dirty="0"/>
              <a:t>https://www.wikihow.com/Send-Sql-Queries-to-Mysql-from-the-Command-Line</a:t>
            </a:r>
          </a:p>
        </p:txBody>
      </p:sp>
    </p:spTree>
    <p:extLst>
      <p:ext uri="{BB962C8B-B14F-4D97-AF65-F5344CB8AC3E}">
        <p14:creationId xmlns:p14="http://schemas.microsoft.com/office/powerpoint/2010/main" val="950814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92D050"/>
                </a:solidFill>
              </a:rPr>
              <a:t>MySQL Graphical User Interface (GUI) tools</a:t>
            </a:r>
          </a:p>
        </p:txBody>
      </p:sp>
      <p:sp>
        <p:nvSpPr>
          <p:cNvPr id="3" name="Content Placeholder 2"/>
          <p:cNvSpPr>
            <a:spLocks noGrp="1"/>
          </p:cNvSpPr>
          <p:nvPr>
            <p:ph idx="1"/>
          </p:nvPr>
        </p:nvSpPr>
        <p:spPr/>
        <p:txBody>
          <a:bodyPr/>
          <a:lstStyle/>
          <a:p>
            <a:pPr marL="571500" indent="-457200">
              <a:buClrTx/>
              <a:buFont typeface="+mj-lt"/>
              <a:buAutoNum type="arabicPeriod"/>
            </a:pPr>
            <a:r>
              <a:rPr lang="en-US" sz="2400" b="0" dirty="0"/>
              <a:t>Workbench (Free)</a:t>
            </a:r>
          </a:p>
          <a:p>
            <a:pPr marL="571500" indent="-457200">
              <a:buClrTx/>
              <a:buFont typeface="+mj-lt"/>
              <a:buAutoNum type="arabicPeriod"/>
            </a:pPr>
            <a:r>
              <a:rPr lang="en-US" sz="2400" b="0" dirty="0" err="1"/>
              <a:t>Navicat</a:t>
            </a:r>
            <a:r>
              <a:rPr lang="en-US" sz="2400" b="0" dirty="0"/>
              <a:t> (US$ 149 for Standard edition)</a:t>
            </a:r>
          </a:p>
          <a:p>
            <a:pPr marL="571500" indent="-457200">
              <a:buClrTx/>
              <a:buFont typeface="+mj-lt"/>
              <a:buAutoNum type="arabicPeriod"/>
            </a:pPr>
            <a:r>
              <a:rPr lang="en-US" sz="2400" b="0" dirty="0">
                <a:effectLst>
                  <a:outerShdw blurRad="38100" dist="38100" dir="2700000" algn="tl">
                    <a:srgbClr val="000000">
                      <a:alpha val="43137"/>
                    </a:srgbClr>
                  </a:outerShdw>
                </a:effectLst>
              </a:rPr>
              <a:t>Sequel Pro </a:t>
            </a:r>
            <a:r>
              <a:rPr lang="en-US" sz="2400" b="0" dirty="0"/>
              <a:t>(Free, Mac OS)</a:t>
            </a:r>
          </a:p>
          <a:p>
            <a:pPr marL="571500" indent="-457200">
              <a:buClrTx/>
              <a:buFont typeface="+mj-lt"/>
              <a:buAutoNum type="arabicPeriod"/>
            </a:pPr>
            <a:r>
              <a:rPr lang="en-US" sz="2400" b="0" dirty="0" err="1"/>
              <a:t>phpMyAdmin</a:t>
            </a:r>
            <a:r>
              <a:rPr lang="en-US" sz="2400" b="0" dirty="0"/>
              <a:t> (A browser-based tool)</a:t>
            </a:r>
          </a:p>
          <a:p>
            <a:pPr marL="571500" indent="-457200">
              <a:buClrTx/>
              <a:buFont typeface="+mj-lt"/>
              <a:buAutoNum type="arabicPeriod"/>
            </a:pPr>
            <a:r>
              <a:rPr lang="en-US" sz="2400" u="sng" dirty="0"/>
              <a:t>HeidiSQL</a:t>
            </a:r>
            <a:r>
              <a:rPr lang="en-US" sz="2400" dirty="0"/>
              <a:t> </a:t>
            </a:r>
            <a:r>
              <a:rPr lang="en-US" sz="2400" b="0" dirty="0"/>
              <a:t>(This tool is free, which will be used in our course)</a:t>
            </a:r>
          </a:p>
          <a:p>
            <a:pPr marL="571500" indent="-457200">
              <a:buClrTx/>
              <a:buFont typeface="+mj-lt"/>
              <a:buAutoNum type="arabicPeriod"/>
            </a:pPr>
            <a:r>
              <a:rPr lang="en-US" sz="2400" b="0" dirty="0"/>
              <a:t>A+ (Aalto) ? (cannot change value, add/remove column or build key – not good for beginner)</a:t>
            </a:r>
          </a:p>
          <a:p>
            <a:pPr marL="571500" indent="-457200">
              <a:buClrTx/>
              <a:buFont typeface="+mj-lt"/>
              <a:buAutoNum type="arabicPeriod"/>
            </a:pPr>
            <a:endParaRPr lang="en-US" sz="2400" dirty="0"/>
          </a:p>
          <a:p>
            <a:endParaRPr lang="en-US" sz="2400" dirty="0"/>
          </a:p>
        </p:txBody>
      </p:sp>
      <p:sp>
        <p:nvSpPr>
          <p:cNvPr id="5" name="Date Placeholder 4">
            <a:extLst>
              <a:ext uri="{FF2B5EF4-FFF2-40B4-BE49-F238E27FC236}">
                <a16:creationId xmlns:a16="http://schemas.microsoft.com/office/drawing/2014/main" id="{FC1F25D2-CEE8-4D61-87FD-B81E7854B57A}"/>
              </a:ext>
            </a:extLst>
          </p:cNvPr>
          <p:cNvSpPr>
            <a:spLocks noGrp="1"/>
          </p:cNvSpPr>
          <p:nvPr>
            <p:ph type="dt" sz="half" idx="10"/>
          </p:nvPr>
        </p:nvSpPr>
        <p:spPr/>
        <p:txBody>
          <a:bodyPr/>
          <a:lstStyle/>
          <a:p>
            <a:fld id="{B82F7202-3DA0-4F3E-999B-809810E3FD4B}" type="datetime11">
              <a:rPr lang="en-US" smtClean="0"/>
              <a:t>08:01:24</a:t>
            </a:fld>
            <a:endParaRPr lang="de-DE" dirty="0"/>
          </a:p>
        </p:txBody>
      </p:sp>
    </p:spTree>
    <p:extLst>
      <p:ext uri="{BB962C8B-B14F-4D97-AF65-F5344CB8AC3E}">
        <p14:creationId xmlns:p14="http://schemas.microsoft.com/office/powerpoint/2010/main" val="324053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92D050"/>
                </a:solidFill>
              </a:rPr>
              <a:t>We have prepared for you…</a:t>
            </a:r>
            <a:endParaRPr lang="en-US" sz="4000" dirty="0"/>
          </a:p>
        </p:txBody>
      </p:sp>
      <p:sp>
        <p:nvSpPr>
          <p:cNvPr id="3" name="Content Placeholder 2"/>
          <p:cNvSpPr>
            <a:spLocks noGrp="1"/>
          </p:cNvSpPr>
          <p:nvPr>
            <p:ph idx="1"/>
          </p:nvPr>
        </p:nvSpPr>
        <p:spPr>
          <a:xfrm>
            <a:off x="457200" y="1460500"/>
            <a:ext cx="8435280" cy="3644636"/>
          </a:xfrm>
        </p:spPr>
        <p:txBody>
          <a:bodyPr/>
          <a:lstStyle/>
          <a:p>
            <a:r>
              <a:rPr lang="en-US" sz="2400" i="1" dirty="0"/>
              <a:t>MySQL</a:t>
            </a:r>
            <a:r>
              <a:rPr lang="en-US" sz="2400" b="0" i="1" dirty="0"/>
              <a:t> </a:t>
            </a:r>
            <a:r>
              <a:rPr lang="en-US" altLang="zh-CN" sz="2400" b="0" i="1" dirty="0"/>
              <a:t>has been installed on the computers in several labs</a:t>
            </a:r>
            <a:r>
              <a:rPr lang="en-US" sz="2400" b="0" dirty="0"/>
              <a:t>.</a:t>
            </a:r>
          </a:p>
          <a:p>
            <a:pPr marL="342900" lvl="1" indent="-342900">
              <a:buFont typeface="Arial" charset="0"/>
              <a:buChar char="•"/>
            </a:pPr>
            <a:r>
              <a:rPr lang="en-US" sz="2400" dirty="0"/>
              <a:t>MySQL database accounts </a:t>
            </a:r>
            <a:r>
              <a:rPr lang="en-US" sz="2400" b="0" dirty="0"/>
              <a:t>to the remote server have been created for you. </a:t>
            </a:r>
          </a:p>
          <a:p>
            <a:pPr marL="342900" lvl="1" indent="-342900">
              <a:buFont typeface="Arial" charset="0"/>
              <a:buChar char="•"/>
            </a:pPr>
            <a:r>
              <a:rPr lang="en-US" sz="2400" b="0" dirty="0">
                <a:ea typeface="ＭＳ Ｐゴシック" charset="0"/>
              </a:rPr>
              <a:t>MySQL server can also be </a:t>
            </a:r>
            <a:r>
              <a:rPr lang="en-US" sz="2400" dirty="0">
                <a:ea typeface="ＭＳ Ｐゴシック" charset="0"/>
              </a:rPr>
              <a:t>used</a:t>
            </a:r>
            <a:r>
              <a:rPr lang="en-US" sz="2400" b="0" dirty="0">
                <a:ea typeface="ＭＳ Ｐゴシック" charset="0"/>
              </a:rPr>
              <a:t> </a:t>
            </a:r>
            <a:r>
              <a:rPr lang="en-US" sz="2400" dirty="0">
                <a:ea typeface="ＭＳ Ｐゴシック" charset="0"/>
              </a:rPr>
              <a:t>at home via</a:t>
            </a:r>
            <a:r>
              <a:rPr lang="en-US" sz="2400" b="0" dirty="0">
                <a:ea typeface="ＭＳ Ｐゴシック" charset="0"/>
              </a:rPr>
              <a:t> </a:t>
            </a:r>
            <a:r>
              <a:rPr lang="en-US" sz="2400" dirty="0">
                <a:ea typeface="ＭＳ Ｐゴシック" charset="0"/>
              </a:rPr>
              <a:t>VDI</a:t>
            </a:r>
          </a:p>
          <a:p>
            <a:pPr lvl="1"/>
            <a:r>
              <a:rPr lang="en-US" sz="2000" b="0" dirty="0"/>
              <a:t>Instruction on how to use VDI (Virtual Desktop Infrastructure) is available at </a:t>
            </a:r>
            <a:r>
              <a:rPr lang="en-US" sz="2000" b="0" dirty="0" err="1"/>
              <a:t>MyCourse</a:t>
            </a:r>
            <a:r>
              <a:rPr lang="en-US" sz="2000" b="0" dirty="0"/>
              <a:t>.</a:t>
            </a:r>
          </a:p>
          <a:p>
            <a:pPr lvl="1"/>
            <a:r>
              <a:rPr lang="en-US" sz="2000" b="0" i="1" dirty="0"/>
              <a:t>MySQL &amp; </a:t>
            </a:r>
            <a:r>
              <a:rPr lang="en-US" sz="2000" b="0" i="1" dirty="0" err="1"/>
              <a:t>HeidiSQL</a:t>
            </a:r>
            <a:r>
              <a:rPr lang="en-US" sz="2000" b="0" i="1" dirty="0"/>
              <a:t> has already been installed to your VDI.</a:t>
            </a:r>
          </a:p>
          <a:p>
            <a:pPr lvl="1"/>
            <a:r>
              <a:rPr lang="en-US" sz="2000" b="0" dirty="0"/>
              <a:t>You can set up a root account by installing MySQL on your own computer! However, this is actually NOT encouraged.</a:t>
            </a:r>
          </a:p>
          <a:p>
            <a:pPr lvl="1"/>
            <a:endParaRPr lang="en-US" sz="2000" b="0" dirty="0"/>
          </a:p>
        </p:txBody>
      </p:sp>
      <p:sp>
        <p:nvSpPr>
          <p:cNvPr id="4" name="Date Placeholder 3"/>
          <p:cNvSpPr>
            <a:spLocks noGrp="1"/>
          </p:cNvSpPr>
          <p:nvPr>
            <p:ph type="dt" sz="half" idx="10"/>
          </p:nvPr>
        </p:nvSpPr>
        <p:spPr/>
        <p:txBody>
          <a:bodyPr/>
          <a:lstStyle/>
          <a:p>
            <a:fld id="{6B67CC68-C13D-4229-BFA9-BF686B2A3773}" type="datetime11">
              <a:rPr lang="en-US" smtClean="0"/>
              <a:t>08:01:24</a:t>
            </a:fld>
            <a:endParaRPr lang="de-DE" dirty="0"/>
          </a:p>
        </p:txBody>
      </p:sp>
    </p:spTree>
    <p:extLst>
      <p:ext uri="{BB962C8B-B14F-4D97-AF65-F5344CB8AC3E}">
        <p14:creationId xmlns:p14="http://schemas.microsoft.com/office/powerpoint/2010/main" val="959285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37220"/>
            <a:ext cx="8784976" cy="4680520"/>
          </a:xfrm>
        </p:spPr>
        <p:txBody>
          <a:bodyPr/>
          <a:lstStyle/>
          <a:p>
            <a:pPr marL="0" indent="0">
              <a:buNone/>
            </a:pPr>
            <a:r>
              <a:rPr lang="en-US" dirty="0"/>
              <a:t>	If you want to install MySQL at your personal computer, it will be your own responsibility to handle the installation errors, because of a lack of labor to deal with these errors. </a:t>
            </a:r>
          </a:p>
          <a:p>
            <a:pPr marL="0" indent="0">
              <a:buNone/>
            </a:pPr>
            <a:endParaRPr lang="en-US" sz="1100" dirty="0"/>
          </a:p>
          <a:p>
            <a:pPr marL="0" indent="0">
              <a:buNone/>
            </a:pPr>
            <a:r>
              <a:rPr lang="en-US" sz="2800" dirty="0"/>
              <a:t>Reasons</a:t>
            </a:r>
            <a:r>
              <a:rPr lang="en-US" sz="2800" b="0" dirty="0"/>
              <a:t>: It may take 1 – 3 hours to find the solution to an error (e.g., forgotten password) if lucky.</a:t>
            </a:r>
          </a:p>
          <a:p>
            <a:pPr marL="0" indent="0">
              <a:buNone/>
            </a:pPr>
            <a:r>
              <a:rPr lang="en-US" sz="2800" dirty="0"/>
              <a:t>Facts: </a:t>
            </a:r>
            <a:r>
              <a:rPr lang="en-US" sz="2800" b="0" dirty="0"/>
              <a:t>MySQL updates every few months while solutions to reset a root password are different for different operating systems.</a:t>
            </a:r>
            <a:endParaRPr lang="en-US" sz="2800" dirty="0"/>
          </a:p>
        </p:txBody>
      </p:sp>
      <p:sp>
        <p:nvSpPr>
          <p:cNvPr id="4" name="Date Placeholder 3"/>
          <p:cNvSpPr>
            <a:spLocks noGrp="1"/>
          </p:cNvSpPr>
          <p:nvPr>
            <p:ph type="dt" sz="half" idx="10"/>
          </p:nvPr>
        </p:nvSpPr>
        <p:spPr/>
        <p:txBody>
          <a:bodyPr/>
          <a:lstStyle/>
          <a:p>
            <a:fld id="{A41E81AB-C899-4998-99D8-317A9BD10FA2}" type="datetime11">
              <a:rPr lang="en-US" smtClean="0"/>
              <a:t>08:01:24</a:t>
            </a:fld>
            <a:endParaRPr lang="de-DE" dirty="0"/>
          </a:p>
        </p:txBody>
      </p:sp>
    </p:spTree>
    <p:extLst>
      <p:ext uri="{BB962C8B-B14F-4D97-AF65-F5344CB8AC3E}">
        <p14:creationId xmlns:p14="http://schemas.microsoft.com/office/powerpoint/2010/main" val="1842241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54DC-2F0F-0646-A937-1E3BE76962E4}"/>
              </a:ext>
            </a:extLst>
          </p:cNvPr>
          <p:cNvSpPr>
            <a:spLocks noGrp="1"/>
          </p:cNvSpPr>
          <p:nvPr>
            <p:ph type="title"/>
          </p:nvPr>
        </p:nvSpPr>
        <p:spPr/>
        <p:txBody>
          <a:bodyPr/>
          <a:lstStyle/>
          <a:p>
            <a:r>
              <a:rPr lang="en-GB" dirty="0">
                <a:solidFill>
                  <a:srgbClr val="92D050"/>
                </a:solidFill>
              </a:rPr>
              <a:t>Content and Learning outcome</a:t>
            </a:r>
          </a:p>
        </p:txBody>
      </p:sp>
      <p:sp>
        <p:nvSpPr>
          <p:cNvPr id="3" name="Content Placeholder 2">
            <a:extLst>
              <a:ext uri="{FF2B5EF4-FFF2-40B4-BE49-F238E27FC236}">
                <a16:creationId xmlns:a16="http://schemas.microsoft.com/office/drawing/2014/main" id="{00B0A6B6-59F6-9C41-94EF-E0524D0BB58D}"/>
              </a:ext>
            </a:extLst>
          </p:cNvPr>
          <p:cNvSpPr>
            <a:spLocks noGrp="1"/>
          </p:cNvSpPr>
          <p:nvPr>
            <p:ph idx="1"/>
          </p:nvPr>
        </p:nvSpPr>
        <p:spPr>
          <a:xfrm>
            <a:off x="457430" y="1370458"/>
            <a:ext cx="8229600" cy="3644636"/>
          </a:xfrm>
        </p:spPr>
        <p:txBody>
          <a:bodyPr/>
          <a:lstStyle/>
          <a:p>
            <a:r>
              <a:rPr lang="en-GB" sz="1800" dirty="0"/>
              <a:t>Course Content</a:t>
            </a:r>
          </a:p>
          <a:p>
            <a:pPr marL="0" indent="0">
              <a:buNone/>
            </a:pPr>
            <a:r>
              <a:rPr lang="en-GB" sz="1800" b="0" dirty="0"/>
              <a:t>This course provides students with a comprehensive overview of MySQL. MySQL commands and examples of applying MySQL to really-life business analytics are the key content. A number of databases are provided to support you in practicing the database language and skills. Hands-on sessions provide the opportunity to practice MySQL with the assistance of the lecturer. </a:t>
            </a:r>
          </a:p>
          <a:p>
            <a:r>
              <a:rPr lang="en-GB" sz="1800" dirty="0"/>
              <a:t>Learning Outcome </a:t>
            </a:r>
          </a:p>
          <a:p>
            <a:pPr marL="0" indent="0">
              <a:buNone/>
            </a:pPr>
            <a:r>
              <a:rPr lang="en-GB" sz="1800" b="0" dirty="0"/>
              <a:t>The student taking this course learns about data management using the database language of MySQL. Students are expected to become skilful in manipulating different kinds of business data for different types of business analytics. Data manipulation and data management skills are necessary prerequisites for being able to use business analytics.</a:t>
            </a:r>
          </a:p>
          <a:p>
            <a:endParaRPr lang="en-GB" sz="2400" dirty="0"/>
          </a:p>
        </p:txBody>
      </p:sp>
      <p:sp>
        <p:nvSpPr>
          <p:cNvPr id="4" name="Date Placeholder 3">
            <a:extLst>
              <a:ext uri="{FF2B5EF4-FFF2-40B4-BE49-F238E27FC236}">
                <a16:creationId xmlns:a16="http://schemas.microsoft.com/office/drawing/2014/main" id="{D59A89A4-1752-E440-B02D-BE3BAEC10E8E}"/>
              </a:ext>
            </a:extLst>
          </p:cNvPr>
          <p:cNvSpPr>
            <a:spLocks noGrp="1"/>
          </p:cNvSpPr>
          <p:nvPr>
            <p:ph type="dt" sz="half" idx="10"/>
          </p:nvPr>
        </p:nvSpPr>
        <p:spPr/>
        <p:txBody>
          <a:bodyPr/>
          <a:lstStyle/>
          <a:p>
            <a:fld id="{864379C0-8C75-4B39-A445-C3FF4BF9801A}" type="datetime11">
              <a:rPr lang="en-US" smtClean="0"/>
              <a:t>08:01:24</a:t>
            </a:fld>
            <a:endParaRPr lang="de-DE" dirty="0"/>
          </a:p>
        </p:txBody>
      </p:sp>
    </p:spTree>
    <p:extLst>
      <p:ext uri="{BB962C8B-B14F-4D97-AF65-F5344CB8AC3E}">
        <p14:creationId xmlns:p14="http://schemas.microsoft.com/office/powerpoint/2010/main" val="2338566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28" y="397227"/>
            <a:ext cx="8260672" cy="866189"/>
          </a:xfrm>
        </p:spPr>
        <p:txBody>
          <a:bodyPr/>
          <a:lstStyle/>
          <a:p>
            <a:r>
              <a:rPr lang="en-US" sz="3200" dirty="0">
                <a:solidFill>
                  <a:srgbClr val="92D050"/>
                </a:solidFill>
              </a:rPr>
              <a:t>Installation of MySQL community version</a:t>
            </a:r>
          </a:p>
        </p:txBody>
      </p:sp>
      <p:sp>
        <p:nvSpPr>
          <p:cNvPr id="3" name="Content Placeholder 2"/>
          <p:cNvSpPr>
            <a:spLocks noGrp="1"/>
          </p:cNvSpPr>
          <p:nvPr>
            <p:ph idx="1"/>
          </p:nvPr>
        </p:nvSpPr>
        <p:spPr>
          <a:xfrm>
            <a:off x="365905" y="1201316"/>
            <a:ext cx="3681177" cy="814857"/>
          </a:xfrm>
        </p:spPr>
        <p:txBody>
          <a:bodyPr/>
          <a:lstStyle/>
          <a:p>
            <a:r>
              <a:rPr lang="en-US" sz="1800" dirty="0"/>
              <a:t>Go to: https://dev.mysql.com/downloads/mysql/</a:t>
            </a:r>
          </a:p>
          <a:p>
            <a:r>
              <a:rPr lang="en-US" sz="1800" dirty="0">
                <a:solidFill>
                  <a:schemeClr val="accent4">
                    <a:lumMod val="60000"/>
                    <a:lumOff val="40000"/>
                  </a:schemeClr>
                </a:solidFill>
              </a:rPr>
              <a:t>How to install</a:t>
            </a:r>
            <a:r>
              <a:rPr lang="en-US" sz="1800" dirty="0"/>
              <a:t>: please check more recent </a:t>
            </a:r>
            <a:r>
              <a:rPr lang="en-US" sz="1800" dirty="0" err="1"/>
              <a:t>Youtube</a:t>
            </a:r>
            <a:r>
              <a:rPr lang="en-US" sz="1800" dirty="0"/>
              <a:t> video about how to install MySQL.</a:t>
            </a:r>
            <a:endParaRPr lang="en-US" sz="2000" dirty="0"/>
          </a:p>
          <a:p>
            <a:endParaRPr lang="en-US" sz="2400" dirty="0"/>
          </a:p>
        </p:txBody>
      </p:sp>
      <p:grpSp>
        <p:nvGrpSpPr>
          <p:cNvPr id="8" name="Group 7"/>
          <p:cNvGrpSpPr/>
          <p:nvPr/>
        </p:nvGrpSpPr>
        <p:grpSpPr>
          <a:xfrm>
            <a:off x="8114657" y="304762"/>
            <a:ext cx="698037" cy="336038"/>
            <a:chOff x="5436096" y="3284984"/>
            <a:chExt cx="1512168" cy="720080"/>
          </a:xfrm>
        </p:grpSpPr>
        <p:sp>
          <p:nvSpPr>
            <p:cNvPr id="9" name="Oval 8"/>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A screenshot of a social media post&#10;&#10;Description automatically generated">
            <a:extLst>
              <a:ext uri="{FF2B5EF4-FFF2-40B4-BE49-F238E27FC236}">
                <a16:creationId xmlns:a16="http://schemas.microsoft.com/office/drawing/2014/main" id="{2DBCA938-FA55-4891-835C-72532C350460}"/>
              </a:ext>
            </a:extLst>
          </p:cNvPr>
          <p:cNvPicPr>
            <a:picLocks noChangeAspect="1"/>
          </p:cNvPicPr>
          <p:nvPr/>
        </p:nvPicPr>
        <p:blipFill>
          <a:blip r:embed="rId3"/>
          <a:stretch>
            <a:fillRect/>
          </a:stretch>
        </p:blipFill>
        <p:spPr>
          <a:xfrm>
            <a:off x="4159728" y="1265548"/>
            <a:ext cx="4527072" cy="3763667"/>
          </a:xfrm>
          <a:prstGeom prst="rect">
            <a:avLst/>
          </a:prstGeom>
        </p:spPr>
      </p:pic>
      <p:sp>
        <p:nvSpPr>
          <p:cNvPr id="5" name="Date Placeholder 4">
            <a:extLst>
              <a:ext uri="{FF2B5EF4-FFF2-40B4-BE49-F238E27FC236}">
                <a16:creationId xmlns:a16="http://schemas.microsoft.com/office/drawing/2014/main" id="{D5D94C6E-54D4-4B42-A72C-409DF57FCC53}"/>
              </a:ext>
            </a:extLst>
          </p:cNvPr>
          <p:cNvSpPr>
            <a:spLocks noGrp="1"/>
          </p:cNvSpPr>
          <p:nvPr>
            <p:ph type="dt" sz="half" idx="10"/>
          </p:nvPr>
        </p:nvSpPr>
        <p:spPr/>
        <p:txBody>
          <a:bodyPr/>
          <a:lstStyle/>
          <a:p>
            <a:fld id="{9F433E17-ED94-4FDF-B37A-DDED222A5993}" type="datetime11">
              <a:rPr lang="en-US" smtClean="0"/>
              <a:t>08:01:24</a:t>
            </a:fld>
            <a:endParaRPr lang="de-DE" dirty="0"/>
          </a:p>
        </p:txBody>
      </p:sp>
    </p:spTree>
    <p:extLst>
      <p:ext uri="{BB962C8B-B14F-4D97-AF65-F5344CB8AC3E}">
        <p14:creationId xmlns:p14="http://schemas.microsoft.com/office/powerpoint/2010/main" val="2957330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descr="C:\Users\Yong.Liu\AppData\Roaming\Tencent\Users\37155891\QQ\WinTemp\RichOle\MQ8CQ7VXNTSIK7JYD2LDCU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57367"/>
            <a:ext cx="8550862" cy="3076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rgbClr val="92D050"/>
                </a:solidFill>
              </a:rPr>
              <a:t>Sign up or not?</a:t>
            </a:r>
          </a:p>
        </p:txBody>
      </p:sp>
      <p:sp>
        <p:nvSpPr>
          <p:cNvPr id="6" name="Rounded Rectangle 5"/>
          <p:cNvSpPr/>
          <p:nvPr/>
        </p:nvSpPr>
        <p:spPr>
          <a:xfrm>
            <a:off x="251520" y="4361732"/>
            <a:ext cx="2016224" cy="360453"/>
          </a:xfrm>
          <a:prstGeom prst="roundRect">
            <a:avLst/>
          </a:prstGeom>
          <a:solidFill>
            <a:srgbClr val="C00000">
              <a:alpha val="0"/>
            </a:srgbClr>
          </a:solidFill>
          <a:ln w="4762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7" name="Group 6"/>
          <p:cNvGrpSpPr/>
          <p:nvPr/>
        </p:nvGrpSpPr>
        <p:grpSpPr>
          <a:xfrm>
            <a:off x="7965078" y="330019"/>
            <a:ext cx="698037" cy="336038"/>
            <a:chOff x="5436096" y="3284984"/>
            <a:chExt cx="1512168" cy="720080"/>
          </a:xfrm>
        </p:grpSpPr>
        <p:sp>
          <p:nvSpPr>
            <p:cNvPr id="8" name="Oval 7"/>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Oval 8"/>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7F22681A-945B-4256-8396-C45D2F86642C}"/>
              </a:ext>
            </a:extLst>
          </p:cNvPr>
          <p:cNvSpPr>
            <a:spLocks noGrp="1"/>
          </p:cNvSpPr>
          <p:nvPr>
            <p:ph type="dt" sz="half" idx="10"/>
          </p:nvPr>
        </p:nvSpPr>
        <p:spPr/>
        <p:txBody>
          <a:bodyPr/>
          <a:lstStyle/>
          <a:p>
            <a:fld id="{B26FD39E-0D43-424D-8041-AFC51F08806F}" type="datetime11">
              <a:rPr lang="en-US" smtClean="0"/>
              <a:t>08:01:24</a:t>
            </a:fld>
            <a:endParaRPr lang="de-DE" dirty="0"/>
          </a:p>
        </p:txBody>
      </p:sp>
    </p:spTree>
    <p:extLst>
      <p:ext uri="{BB962C8B-B14F-4D97-AF65-F5344CB8AC3E}">
        <p14:creationId xmlns:p14="http://schemas.microsoft.com/office/powerpoint/2010/main" val="3646375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F6C94DD4-C2C8-4956-A27C-93208D0B691F}"/>
              </a:ext>
            </a:extLst>
          </p:cNvPr>
          <p:cNvPicPr>
            <a:picLocks noChangeAspect="1"/>
          </p:cNvPicPr>
          <p:nvPr/>
        </p:nvPicPr>
        <p:blipFill>
          <a:blip r:embed="rId2"/>
          <a:stretch>
            <a:fillRect/>
          </a:stretch>
        </p:blipFill>
        <p:spPr>
          <a:xfrm>
            <a:off x="0" y="851699"/>
            <a:ext cx="9144000" cy="4011601"/>
          </a:xfrm>
          <a:prstGeom prst="rect">
            <a:avLst/>
          </a:prstGeom>
        </p:spPr>
      </p:pic>
      <p:sp>
        <p:nvSpPr>
          <p:cNvPr id="2" name="Title 1"/>
          <p:cNvSpPr>
            <a:spLocks noGrp="1"/>
          </p:cNvSpPr>
          <p:nvPr>
            <p:ph type="title"/>
          </p:nvPr>
        </p:nvSpPr>
        <p:spPr>
          <a:xfrm>
            <a:off x="4716016" y="5360251"/>
            <a:ext cx="4752528" cy="371035"/>
          </a:xfrm>
        </p:spPr>
        <p:txBody>
          <a:bodyPr/>
          <a:lstStyle/>
          <a:p>
            <a:r>
              <a:rPr lang="en-US" sz="1800" dirty="0"/>
              <a:t>https://www.heidisql.com/download.php</a:t>
            </a:r>
          </a:p>
        </p:txBody>
      </p:sp>
      <p:sp>
        <p:nvSpPr>
          <p:cNvPr id="6" name="Rounded Rectangle 5"/>
          <p:cNvSpPr/>
          <p:nvPr/>
        </p:nvSpPr>
        <p:spPr>
          <a:xfrm>
            <a:off x="74790" y="3145532"/>
            <a:ext cx="7890288" cy="360040"/>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179512" y="1633364"/>
            <a:ext cx="2520280" cy="277996"/>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grpSp>
        <p:nvGrpSpPr>
          <p:cNvPr id="8" name="Group 7"/>
          <p:cNvGrpSpPr/>
          <p:nvPr/>
        </p:nvGrpSpPr>
        <p:grpSpPr>
          <a:xfrm>
            <a:off x="7965078" y="330019"/>
            <a:ext cx="698037" cy="336038"/>
            <a:chOff x="5436096" y="3284984"/>
            <a:chExt cx="1512168" cy="720080"/>
          </a:xfrm>
        </p:grpSpPr>
        <p:sp>
          <p:nvSpPr>
            <p:cNvPr id="9" name="Oval 8"/>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8628C53E-3D45-4EBA-9677-D0278A008FBF}"/>
              </a:ext>
            </a:extLst>
          </p:cNvPr>
          <p:cNvSpPr>
            <a:spLocks noGrp="1"/>
          </p:cNvSpPr>
          <p:nvPr>
            <p:ph type="dt" sz="half" idx="10"/>
          </p:nvPr>
        </p:nvSpPr>
        <p:spPr/>
        <p:txBody>
          <a:bodyPr/>
          <a:lstStyle/>
          <a:p>
            <a:fld id="{4F06B2B2-8396-48F9-A3D7-6517FB246136}" type="datetime11">
              <a:rPr lang="en-US" smtClean="0"/>
              <a:t>08:01:24</a:t>
            </a:fld>
            <a:endParaRPr lang="de-DE" dirty="0"/>
          </a:p>
        </p:txBody>
      </p:sp>
    </p:spTree>
    <p:extLst>
      <p:ext uri="{BB962C8B-B14F-4D97-AF65-F5344CB8AC3E}">
        <p14:creationId xmlns:p14="http://schemas.microsoft.com/office/powerpoint/2010/main" val="3850055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cdn.inmotionhosting.com/support/images/stories/website/databases/heidi-sql-download/heidi-database-2-click-n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2737487"/>
            <a:ext cx="4536504" cy="28167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3200" dirty="0">
                <a:solidFill>
                  <a:srgbClr val="92D050"/>
                </a:solidFill>
              </a:rPr>
              <a:t>Connecting MySQL server with HeidiSQL</a:t>
            </a:r>
          </a:p>
        </p:txBody>
      </p:sp>
      <p:sp>
        <p:nvSpPr>
          <p:cNvPr id="3" name="Content Placeholder 2"/>
          <p:cNvSpPr>
            <a:spLocks noGrp="1"/>
          </p:cNvSpPr>
          <p:nvPr>
            <p:ph idx="1"/>
          </p:nvPr>
        </p:nvSpPr>
        <p:spPr/>
        <p:txBody>
          <a:bodyPr/>
          <a:lstStyle/>
          <a:p>
            <a:r>
              <a:rPr lang="en-US" sz="2800" dirty="0"/>
              <a:t>Icon for HeidiSQL</a:t>
            </a:r>
          </a:p>
          <a:p>
            <a:r>
              <a:rPr lang="en-US" sz="2800" dirty="0"/>
              <a:t>Step 1: Open Heidi SQL. </a:t>
            </a:r>
          </a:p>
          <a:p>
            <a:r>
              <a:rPr lang="en-US" sz="2800" dirty="0"/>
              <a:t>Step 2: Click New. </a:t>
            </a:r>
          </a:p>
        </p:txBody>
      </p:sp>
      <p:sp>
        <p:nvSpPr>
          <p:cNvPr id="5" name="AutoShape 2" descr="data:image/jpeg;base64,/9j/4AAQSkZJRgABAQAAAQABAAD/2wCEAAkGBxASEBQUEBQUEhUXEBQVFRcUFRcUFhUUFBQWFhUUFxQYHCggGBolHBcUITElJSkrLi4uFx8zODUsNygtLisBCgoKDg0OGxAQGiwkHyQsLiwsLCwsLCwtLCwsLCwsLCwsLCwtLCwsLCwsLCwsLCwsLCwsLCwsLCwsLCwsLCwsLP/AABEIAOEA4QMBEQACEQEDEQH/xAAcAAABBQEBAQAAAAAAAAAAAAAAAQIFBgcEAwj/xABLEAABAwEDBwYICggGAwAAAAABAAIDEQQFIQYSMUFRYXEHEyKBkaEyQlKSsbLB0RQjMzVTYnJzdIIXJFSTotLh8BZjo8Li8RUlQ//EABoBAQACAwEAAAAAAAAAAAAAAAABBAIDBQb/xAA3EQACAQMBBQQIBgMBAQEAAAAAAQIDBBExBRIhQVFhcZGxEyIyM4Gh0eEVNEJSwfAUI/FiclP/2gAMAwEAAhEDEQA/ANxQAgBACAEAIAQAgBAR1435ZoPlZWtPkjpP81tStNS4p0/af18DGU4x1ZW7dygMGEMRdvec0caCp9Cpz2jH9Mc9/A1OuuSIG1ZaW1+hzYx9Ro9LqlVpX9Z6YXw+prdaRGTXzan+FNIfzlaXc1nrJ+XkY+kk+ZzfCpPLf5x96w9LU/c/Fkb0urD4VJ5b/OPvT0tT9z8WN6XU9ob0tDPBlkbwe73rKNxVWkn5+Y35dSSs2V9tZ/8ATPH12h3fpW6N9WXPPevpgzVaSJyxcoJ0TRdcZ/2u96sQ2l+6PgZqv1RZLtylsk9AyQBx8V/QPAVwPUSrlO6pVOCfHwNsakXoS6sGYIAQAgBACAEAIAQAgBACAEAIAQAgBAQ195S2ezYPdnv8hmLuvU3r71XrXVOlwevRGEqiiUS+Mr7VPUNPMs0ZrDiRvfpPVRcqreVKnBcF2fX/AIV5VZMhIoHvPRBdj37yqbklqajsiuaQ6c1vE1PcsHVRjvI6mXI3xnk8AB71g6r5IjePdt1QjUTxPuWPpJDeY7/xsPk9596b8+oyxf8AxsPk9596b8+oyxrrrhOojgSnpJDeZ4vuVmpzhxoVl6VjeZyy3K8eCWu7j/fWslWXMneRxTWORvhNI7x2hZqUZGWUSV05TWqz0DX57PIf0h1HSOoq3SuqtPR5XRmyNSUS9XFldZ7RRrvipDhmuODj9V2vgaFdSheQqcHwfT6FiFVSLErZsBACAEAIAQAgBACAEAIAQAgPO0TsjaXvcGtAqSTQAcVEpKKy9CG8Ge5Q5aySEsstY2eXoe7h5I7+C5NxfOXCnwXXn9ivOs3wiV+y3XI/E9EbXaTvprXLlUSK7kiVs92RN0jOO13uWlzkzHeZ2DdgscEYEqpwMBVTgCVTBIVU4AVTACqjACqYAtVGCBaqMDBzWiwRP0todrcCslKSGWiLtVzvbizpjv7Na2Rqp6mSkiSuHK2ezkMlrLGMKHw2fZJ9B7l0qF7OHCXFfM3wquOuho932+KdgfE4Oae0HYRqK7EKkZx3ovgWlJNZR0rMkEAIAQAgBACAEAIAQHFe15xWaIySmg0Aa3O1NaNZWurVjSjvSMZSUVlmaXredot8mPRYD0WV6DN5PjO39i4NzdOo8y05IqVKm9qdFku9kePhO2n2DUqEpuRpbbOolQkRgSqywSJVTgCVU4JEqpwAqmAFUwAqmAFUwAqmALVRgC1UYIFBUYAoKxaIweNqsjJPCGO0YFE3HQJtHBZpbRYpOciNW6/JcPJcNXFXLe5cJZj4dTbCph8DRcn7+itbKt6LwOmwnFu8bRvXfoXEa0crXmi5CakiWW8zBACAEAIAQAgBAcV7XnFZojJKaAaAPCc7U1o1la6tWNOO9IxlJRWWZxappbbLzs3RYMGNGgDYPadfo87c3Uqksv8A4UqlRtnYxoaKNAA2BU8N8WagJWSRIlVmkSJVTgCVU4JEqpwMBVMDAVU4JwFUwMBVMDAVTAwFUwRgKqMDAtVGBgWqjBAVUYA4FYtEDqrBojBHSQvgeJ7Oc0tNSN2vDW3aFvoV5QkmtTOE2maBk5frLXHnDovbg9ldB2ja0r0lvcKtHK15ovQmpIl1vMwQAgBACAEB52idsbHPeQ1rQS4nUBpUSkorL0DeDMbwvB9utGc6oiZ4DTqG/wCsaVOzQvO3dy6ks8uX1KNWo5M667FRSNWBhcs0iRhlG0KcoDTM3assonKG8+3ap3ojKDn27VOV1JyheebtCnK6gXPG1ZcCRaqcAKpgBVMAKpgBVMAKqMAKqMAVRggWqjAwKCsWiMCgrFogeCsHEjBFiaSxztlh0bNRHjRncf70Kzb15QlvLVfNGyE2nk1C6rwjtETZIzgRo1tOtp3hekp1I1IqUS9GSayjrWZIIAQAgBAZ5l3fRlk+DRHotcM+njSam8G+muxci/uMv0a0Wv8Aez+6FatPkcMDRGwNGO07SdJXFlPLyVGxr5ioyweDnpgHmXqcAaXKSRpcpA0yKcAVoJ0AngCfQsW0tWbo29WWkX4M9BZpD4h7h6SsfSQ6m9bOuX+jyHtskuyn5h7Co9PBczatl3D5LxHizzjZ5yn/ACY9WZfhVx1Xj9h4jn+qetZK7X9RP4Xcdnj9h4EutgPBw9qyV3Ah7MuF08RwLtbHdx9BWxXNN8zB7PuF+n5oXO3EcQR6QtiqQejRplbVo6wfgKCFng0tY1BRggVRgBVRgDgVg0RgUFYtEYG2iIPYWnX3HUVho8kHhklfLrLaMyQ0je7NePJOgPHt3cAujaXHo54fsv8Aufr9jfSnuvsNUXdLYIAQAgIfKq9xZrO5w8N3Qj+0QelwAqezaq9zW9FTzz5d5hOW6jMrrZVxe7HHCusnSf72rzVaXIoTZ3PkWlIxPBz1kkDzL1lgkYXqcEnvZbK5+Ohu3bwWqpVUOHM6Fns+Vf1nwj59x3Mu+MaQXcT7Aq7rTZ2aezreH6c950RxNb4LQOAAWtyb1ZbhThD2Ul3D1BmCAEAIAQAgBACAQjasoycdGYyjGXCSyNMbdnZgt8bqoueSrOwoS/Tju4HlM3NFRUjXtHvVmndxlwksHMudmuC3qfFdOf3PKOZrtBBVtYehyx6jBAtVi0BwK1tGOCKvuDEPGvB3HUVMOhKLxkFfPPQ8089OIAD60ehp6tHZtXcsq2/Ddeq8i3SnlYLSrptBACAyrLu9OetRY01bFVjfteOe0U/KuHe1d+phaLh9SpVlmRzxDMYG7Bjx1rlPi8lc83vUpA8nPWWCTzL1lgDrOzPe1u092k9yib3Ytli1o+lqxh1LE0ACgwC5jeT1ySSwhUJBACAEAIAQAgBACAEAIAQAgIK8owyTDAEZw76/3vV+hLejx5HmdpUFSrZjo+P1GxWxw114+9WFNooZOyG2NOnA79HatimmTk6QVLQG2iPPYW7R36lrxh5IIvJ+8jZrSyTUHZrx9Q4O7NPEBWKNT0VRS8e4zhLdeTZGuBAIxBFQdoXoC6KgI+/rw+D2aSXW1vR3vODR2kLVWqejpuXQxlLCyY5ZaukBOOOcSde/tXm5vgUWSEki0pGB4OkWaRJ5F6ywSML1OAd9xtrKTsYe0kD3qvdPEMHV2TDNVy6LzJ5UD0IIAQAgBACAEAIAQAgBACAEAICKv5nRa7YSD10p6O9WrV8WjkbXp5pxl0fmQ4eruDgDw9RgHTBa3N0YjYVKk0SmSUFoa7Rp2LYmpE6kNecebKd/S7dPfVTjgSaXkJeHO2RoJq6MmM8BQsPmkDqK7NlU36WHquH9+BapSzEsStmwpHKfbaRRRDxnl54MFB3u7lztoz9VQ68fA0V3wSKHYD4R6v77lx6nQrM9XyKEiDxdIssE4GF6nAwNLlOCSaybbg929o7AT7QqN4+KR3dkR9SUu3++ZMk0FVTOuZTaeViY15uzxt2Fz3O7hRejjsOH6pvw/wCnLe0Jcolu5P8AKCe3QSSzhgLZsxoYCBQNa46SfKXM2ja07eooQzpniW7WtKrFyl1LSueWQQHHfDy2zTOBIIgkIIwIIYaEFbaCzUin1XmYTeIvuPn/APxBbf2q0fvpP5l7T/Fofsj4I4Ppqn7n4mx8mtpkku5jpXukdzkgznuLjQOwxOK8vtSEYXLUVhYWh17OTlSTbLSucWiiZcZfCyuMFmDXzDw3HFse6njO7hv0LsWGy/TL0lThHl1f2KNzd+je7HUzS15U2+Q1faZuDXlg81lB3LvQsreCwoLwz5nOlcVZayY6yZWXhGastU3B7zIPNfUJOxt56wXwWPIRuKsdJMtF0cqdoZQWmNkw8pnxb+NPBPYFzq2xacuNN4+aLUL+S9pZNJyevuG2Q87DnZucWkOFC1wAJB1axoXCubadvPcmdGlVjUjvRH3634hx2Fp/iA9qi2f+xFXaMc28uzHmVoOXTweZHB6jBA8PUYGD2jloscEDrfNnhpOkVHHWPat0JZ4MyTLHybW3NtD4zokjqPtMxHcXdiv2MsTceq8jfRfHBpS6pYMm5R7XnW1za+Axje0Z59ZcW9lvVsdF9yrVeZEBA+jO0qlJcTSxHSKUiTzMinAGF6nAGl6nBJZ8mm/EV2yOPYAPYuZdv/Z8D0WzI4oZ6t/Q672mzLPM8+LDI7zWErTRjvVIrq15l6bxFvsPmxe8POm08kcVLvr5VokPYGN9i8ptl5uMdEv5OzYr/V8S6rlFwEBH5QmlktH4eX1Ct1t76HevM11fYfcz5xXujzxt/JX82s+9l9ZeS2v+afcjtWXukWK+rZzFmml+jhe8cWtJHfRUaFP0lSMOrSLFSW7Fy6HzjLI5zi5xq5xJJOkkmpK90kksI883l5Zq/J9kTZvg7LRaWCV8jS5rXYsaw1A6OskY46Krze0to1PSOnTeEvHJ1LW1huqcllstM+SV3vFDZYR9lgYe1tCufG+uIvKm/HPmWnb0n+lFavXkssr6mzyPhOx3xjPY7vKv0dtVY+8SfyZWnYQfsvBMZA3BNYYZYpi11Zs9rmEkEFrRoIBB6Kq7RuoXE4zh0xxN1rRlSi4vqTt6trBL9249gr7FUovFSPeZXSzRmux+RTQ9djB5McHqMEDhIowD0bIowBZ31aeopFcQjsybtmZaYX6KStr9lxzXdxKs0JYqRfb9jODxJG2rulwwvKm059stBw+XkApoo1xaD2ALg1nvVZPt+xTl7TOESYDgtWDEYZEwBpepwBpepwBM9MElyycH6szeXn/UdTuouRde9fw8j02z1i3j8fNjMrXUsFq/CyjtYR7VNms3EP8A6Xmb6/updzPnde3PPm4clg/9ZHvkl9cj2LyO1vzT7l5Hbsvcr4luXNLQICMymP6lafw0vqFWLX38O9eZrre7l3M+dF7g88bfyVfNrPvZfWXktr/mX3I7Vl7pE5lLZXS2O0Rtxc6B4aNrs0kDtVS1moVoSeiaN9aO9TaXQ+dF7g88bPyZZSxTWZlnc4Nmibmhpwz2DwS3aQMCN1V5XatnKnVdVL1X8mdizrqUFB6ou65JdBACA8rU2rHjaxw7QVlB4kmYTWYtdhn7XrvYPHi56jAFD0wB4kUYA4yYHgowBkMmKy0eSTXf8Vjy4e3/AJLt+mj1LW+jI74k/WJvv5PXcuRNeu+9+ZXerOXnxtWHAxwN54bVPAnAnOjanAYDnRtTgBOdG1OAL5k6f1WPg713LjXXvZHp7L3Ee48Msvm+1fh5PQsrL8xDvRsuPdS7j56XtjgF6yW5QfgdlbBzHOZrnHO5zNrnOJ0Zp2rkXeyv8iq6m9jPZ9y9RvPRwUcEmeVs6rKP33/BV/wJf/p8vubPxD/z8xP0tu/ZW/vj/In4Ev3/AC+4/EX+35nLefKe6aGSL4M1vORuZXnSaZwIrTNxWylsZU5qe/o86fcxnfuUWt3XtM9XbOebdyVfNrPvZfWXktr/AJl9yO1Ze6RcFzC2ZHyiZEvie+02ZpdE4l0jGipjJxLgNbNe7gvS7N2ipxVKo+PJ9fv5nKu7Vp78dDP43lpBaSCCCCDQgjQQdRXaaTWGc9PBf8m+U2aOjLYOeZo5wYSAb9T9Ww7yuNdbHhP1qXB9OX2L9G+kuE+Pmadc98We1Mz7PI2QawMHN3OacQvP1repRlu1Fg6VOpGazFnetJsGSeCeB9ClakPQzNkooMdQXoXjJ49aDudG1RwAc6NqcALzw2pwGBeeG1RwIwDZFLRJJc4t+DIn7XG3nH9EfKP1Dyit8tWZs0Cw2WLmo/i4/k2eI3yRuV+KWEblodHwSL6OPzG+5ThE4D4HF9HH5jfcmEA+BxfRx+Y33JhDAfA4fo4/Mb7kwgVe3NAleAAAHmgGAGOxeN2j+an3/wAI7tr7mJAZZfN9q/Dv9CwsfzEO9GVx7qXcfPS9scAvGS/J8bZZWzifm84uGbzedTNcRpzhsXIu9q/49V093OO37F6jZ+kgpZJT9Ejv2pv7k/zqv+Or9nz+xs/Dv/XyE/RI/wDam/uj/On46v2fP7D8Pf7vkc158mD4YZJfhLXc3G59ObIrmgmlc7BbKW2VUmobmrxr9jGdg4xb3tOwz1ds55t3JV82s+9l9ZeS2v8AmX3I7Vl7pFwXMLYICl5T8nlmtJL4KWeU4mg+Lcd7NR3jsK6tptWrR9WfrL5+JTrWcJ8Y8GZbf2TVrsZ+PjIbXB7elGeDho4GhXobe8o116j49OZzKtCdP2kR9gt0sEgkhe6N40OaaHhvG4rfUpwqR3ZrKNcZuLzFmwZC5ctthEM9GT06JGDZQNNBqdu6xsXmNobNdD14cY+X2OvbXSqerLXzLquVHVFt6FtZY4aD4uPQPEb7l7/CPNDvgcX0cfmN9yjCJwHwOL6OPzG+5MIB8Ei+jj8xvuTCB4W2yRc2/wCLj+Td4jfJO5RJLDIehnPNt8lvYFzzSc2Y3YOwJggkr1jzbRM3RSaSnDPOb3UWU+EmZPUvV0y50ER/y26Nwor0HmKNq0OwFZEi5yAXOQBnICq3kPjn/aPfivG7TWLufw8kdy0f+mP95sgMrm1sFq/DSnsYT7Fqs3i4h/8AS8zZX91LuZ88L25583HksP8A6yP7yX1yvI7W/NPuXkduy9yviW1c0tAgIzKcfqVp/DS+oVYtffw715mut7uXcz50XuDzxt/JV82s+9l9ZeS2v+ZfcjtWXukW9cwtggBAMmia9pa8BzSKFrhUEbCDpUxk4vK1IaTWGYxylZLR2OVkkGEUpd0fIe2hIH1TWo2UO5eq2XeyrxcZ6rn1Rx7ygqbzHRlTsFqdFKyRtQWPa4U01aarpVIKcHF80VYy3ZJo+lRivDU1mpFdq8z0MniLfYXOq94ecDOQCZyASqA5b0kzYJD/AJbtPArGbxFkPQzmR1AeCoGkt/8AhEfRf6n/ACVn0K6GzdInLKDMtr9QcGvHW2hPa0rVWWJmMtScyamzrM3cXN7D/VWKLzAzjoS4ctpkODkAqAVAVu920mdvzT/CF5PbEcXPek/4/g7Ni80viyHviHPs0zD40ErfOY4KhQlu1Iy6NeZZqLMGuw+bV7s86bVySS1u6nkzyDtDXe1eU2ysXOeqR2bF/wCr4l0XKLgICOyhFbHaPw8vqFb7b30O9eZrq+w+5nzkvcnnjb+Sv5tZ97L6y8ltf8y+5HasvdItsjw0VcQ0DSSaAdZXNSb4ItZwKFBIqAEBkXK1f0c0kdniIcIi50hFCOcOAaDuFa8dy9Nse1lTi6klrp3HJvqyk1BciuZE3I612yNlKsa4PkOoMaa0PHR1q9f3CoUXLm+C7yvbUvSVEuXM+g4G1e0bXAdpXk7SO9cQX/peZ2a7xTk+xltXuDz4iAKoBCUBFZSzZtmfvzW9pFe6q11XiDMZaFNu+DnJ4mUqHSsBH1c4Z2ndVU4rMkjWtTXl0DcUvlFsuEUo2mM9fSb6HKtcLRmEzhyPtGEjNhDh14H0BTbvVCDLICrBmOBQDg5AODkBB3634wHaz0Erze3IYqQl1TXh/wBOrs9+rJdpGubUEHWKdq4aeDoHzVbrG+J7mva5tHEdIEVoaa172nUjOKaZ5yUXF4Zq3I1J+qTN2WivnRtH+1ec22v90X2fydTZ79RrtNAXFL4IDhvsVss/3EvqFbaHvY968zCp7D7j5vXuzzpuHJX82R/eS+svJbX/ADT7kdqy9yjs5QXUuy0/YaO17QtWzVm6h3/wZ3XuZGK3df1rgpzM8jANQcc3zDh3L1dW2o1fbin/AHqcaFacPZZOWflIvJooZGP3ujbX+EBU5bItnomvizer2quZyXplxeE7S10xY06WxgR14lvS6qrbS2bb0nlRy+3iYTuqs+DfgeGTmStqtrhzTC2OvSlcCGDbQ+Mdw7lndXtK3XrPj05kUbedV8NOpteTWT0Nih5uIVJxe8+E9207ANQ1Lyd1dTuJ70vguh2aNGNKOEWC7W1mZ9qvYK+xWNlQ3rqPZl/I1XjxRZZar15xBKoBKoBKoCtZY2noxsGtxceoUHpKr3D4JGEzwyDsmfas86I2E/md0R3Z3YsKCzLJjDU0ZWzaReUthM9lkYBV2bnN25zcQOulOtYVI70WiJLKM6yetOZO3Y7ongdHeAqtKWJGuL4l3a5XTaPDkA4FAFUBG343Bp2Ejt/6XG23DNGMuj8y/YSxNrqiJXmDrCOaDgQDxxRPGgPOGzxsqWMa2unNaG1porTTpKylOUtXkhJLQ9ViSCA854g9jmu0OaWng4UKmMnFprkQ1lYKj+jS7tkv7z+i6f4xc9V4FT/BpdpY7kumKywiGGuYCSM41NXGpxVGvXnWnvz1LFOmqcd2J02qzRysLJWtew6WuAc00NRUHeAtcJyg96LwzNpNYZXbXyf3bJjzOYf8t7m91adyvQ2pcx/VnvRXlaUnyOH9GF310zcM8fyrd+M3HZ4Gv/BpdpJXfkNdsJq2APO2QmT+F2Hcq9TaVzU4OWO7gbY2tKPIsTWgAAAADQBgBwCot5LA5ASFyN+MJ2NPeR/VdrYlPNWU+i8/+FDaEsQUepN1XpjkggEc6iA8nvQFJyjtGfO7Y0Bo6sT3kqlWeZGqT4lzyEsPN2XPI6Urs7fmDBg9J/Mt9GOI56mcFwLGtxkCAy3Km7zZ7U7Nwa484zdU4jqNeqipVI7sjVJYZZbBaRJG1+0Y8dB76q3GW8smxPKOoFZEjgUA4OQHNeTKxO3Y9n9Kqnf0/SW049mfDib7aW7Vi/7xIJeLO8CAEAIAQAgBACAEAIAQAgBACAmbjjo1ztrqdn/a9TsWnu0HLq/Lh9Tj38s1MdESBeF1ykMdIgPMlAc1utIjjc86m14nUO2ixlLdWSG8FMu6yOtE7Ixpe/pHY3S53ZVUYrelg1JZZrsUYa0NaKAAADYAKALoG4cgBAQOWN0/CLPVorJHVzdpHjN6xQ8WhaqsN6JjJZRUclrbQmM6+k3j4w9vUVroS/SYwfIsocrJsHgoBQUAqAhLZZiw/VOg+xeQ2hYu3nvR9h6dnZ9Dt21wqscPX+8TnXOLQIAQAgBACAEAIAQAgBACA9IIS80HXuVm1tZ3E92PxfQ1Vq0aUcsnYmBrQ0aAvZ0qcacFCOiODOTnJyfMUlbDEQlANJQFbyptuiMH6zv9o9vYq1eX6TXN8idyBunMjM7x0nijN0emv5j3AbVlQhhbxMFzLat5mCAEAIDOcr7qdZpxNEKMe7OFNDJNJadx0jrGpVKsXCW8jVJYeSVsNqEkbXjWMRsOsKzGW8smxPJ0grIkcCgFBQA4AihFQolFSWJLKJTaeUccl2sOglveFy6ux7efGOY933LcL6rHXieD7tfqIPcqNTYc17E0+9Y+pYjtCP6oni6xyDxT1UPoVSeybqOkU+5r+cG5XtF88fA8nRuGlrhxBCrSsriOtOXhnyNqr0n+peIyq1OjUWsX4M2KcXo0FVjuy6E5QVTdfQZQVUqlN6RfgyHKK1Y5rCdAJ4AlbY2leWlOXgzB16a1kvE9W2SQ+KevD0qxDZd1L9OO9o1O8ormezLtk10HX7lbhsOq/bkl3Zf0NMtoQ5Jnuy7G+M4nhgrtPYtCPtNv5eX1NEr+o9EkdkTGtFGii6lOlClHdgsIpznKbzJ5HErYYiEoBhKA57ZaWxsLnaAO06gsZSUVlkN4K5cV2vtlpOdXNrnSnYNTRvNKDcDsVSEXUlxNaWWaixgAAAAAFABgABoACum0cgBACAEBz2+xsmjdHIKtcKHaNhGwhRJJrDIayZ3E2SxWgxTeATg7UR4rx6Ds6lWg3Tlh6GC9V4ZYQVaNg4FAKCgHAoBaoAQCoAqgAlAJQbB2IAoNg7EAoOxAFUAVQCIAqgEJQCEoBpKAaSgKzeUz7VM2GAZwrQU0E63E+SNvFVKknOW6jXJ5eEaFcl1ss0IjZidLna3O1n3DYrMIKKwZpYO9ZEggBACAEAICLyguZlqizTg8YsdTwTs4HWsJwUkQ1kpdjtr4HmC1AtLcA44imrHW3YVqhU3fVkYqWODJwFWDMcCgFqgFqgCqAWqAWqAKoAqgCqAKoAqgEqgEqgCqASqAQlANqgIe9bc5zuYgBdI45pzdW4Hbt2Cq0Van6Y6mEnyRaMmcn22VlTR0rh0nagPIbu9PYBnTp7i7SYxwTi2GQIAQAgBACAEAICLv6447Uyjui8VzHjSDsO1u5YTpqaIayUMyWixSc3M2rdWwjax3s9CrqcqbwzXlxJyx2yOUVYa7RoI4hWYzUtDYmmdFVkSLVALVAFUAqAEAIAQAgBAFUAlUAlUAlUB5zztYKvIaN6htLixkgprxmtD+aszTjrGkjQST4rcRiq0qrm92Jrcm+CLlk1k8yytqaPlcOk7UB5Ldg9PYBup01DvMoxwTa2GQIAQAgBACAEAIAQAgOa8LBFOwslaHDvB2g6QVjKKksMhrJnt95NT2V2fFnPjGh7fCb9oDVvGG2iqzpyg8o1uLR5WHKEjCUZ31m4HrGgrKNf8AcSp9Scstsjk8BwO7WOI0qxGaloZppnQsiQqgCqAWqAKoAqgCqASqAKoAQHlPOxgq9waN5oocktRkhrblCBhEK/WdgOoaStEq6/SYOfQ8brua021+c4kM1yO0U2MbrPDDaVqUZVHlmKTkaDdF0xWZmbEPtOOLnHaT7NCtxgorCNiWDvWRIIAQAgBACAEAIAQAgBACAEBXL7yRhmq6P4mTTUCrXcW6uI71pnRUtDFxyUi87jtNnNZGGg8dnSbxzhi3roq0oSjqa2mhlmvmdnjZw2Ox79KyjVkiVJklBlIPHYeLTXuNPStquOqMt87or7s58anEEd+hZqtB8yd5HSy3RHQ9h/MFmpxfMnKPTn2eU3tCnKJyHPs8pvaEygMfa4hpe0fmChyiuZGUc0l8Wdvjg8AT6Fi6sFzI3kcc2UbB4DHO4kNHtWt3C5IjfI60X7M7QQwfVGPaVrdaTMXNnlYLstFpd8W1z8aF58EcXn0LBRlMjDZdLlyMijo60ESv8n/5jqPhdeG5WIUEtTNQ6lpa0AUGA1ALeZioAQAgBACAEAIAQAgBACAEAIAQAgBAQd55K2WYk5vNuPjR9Htb4J7KrVKlGRi4pldtuQkoqYZGvGoPBaeFRUHuWp275MxcCEtWT1rj8KF53sGeP4arW6clyMd1kZI0tNHAtOwih71rZAmCAMEArBU0GJ2DE9iAkLLcdqkpmQyUOsjNGitaupgs1Tk+ROGTVjyGtDvlXsjG6r3dmA71sVCXMy3GWK7skLJFQuaZXbZMR5gw7ardGjFGSiifa0AUAoBoAW0yFQAgBACAEAIAQAgBACAEAIAQAgBACAEAIAQAgBAc9v8Akn/Yd6FD0BU1qMAQFmuX5Fv5vWK2R0MkdyyJBACAEAIAQAgBACAEAIAQAgP/2Q=="/>
          <p:cNvSpPr>
            <a:spLocks noChangeAspect="1" noChangeArrowheads="1"/>
          </p:cNvSpPr>
          <p:nvPr/>
        </p:nvSpPr>
        <p:spPr bwMode="auto">
          <a:xfrm>
            <a:off x="155575" y="-120386"/>
            <a:ext cx="3048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ounded Rectangle 7"/>
          <p:cNvSpPr/>
          <p:nvPr/>
        </p:nvSpPr>
        <p:spPr>
          <a:xfrm>
            <a:off x="4211960" y="5216880"/>
            <a:ext cx="648072" cy="300448"/>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4" descr="Vorschaubild der Version vom 28. März 2010, 10:38 U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984249"/>
            <a:ext cx="1143000" cy="95250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49CBB816-5DD9-42E0-BBC8-252422FCDD74}"/>
              </a:ext>
            </a:extLst>
          </p:cNvPr>
          <p:cNvSpPr>
            <a:spLocks noGrp="1"/>
          </p:cNvSpPr>
          <p:nvPr>
            <p:ph type="dt" sz="half" idx="10"/>
          </p:nvPr>
        </p:nvSpPr>
        <p:spPr/>
        <p:txBody>
          <a:bodyPr/>
          <a:lstStyle/>
          <a:p>
            <a:fld id="{3132BE48-8243-4AB4-B7AC-B2AE72D7BC89}" type="datetime11">
              <a:rPr lang="en-US" smtClean="0"/>
              <a:t>08:01:24</a:t>
            </a:fld>
            <a:endParaRPr lang="de-DE" dirty="0"/>
          </a:p>
        </p:txBody>
      </p:sp>
    </p:spTree>
    <p:extLst>
      <p:ext uri="{BB962C8B-B14F-4D97-AF65-F5344CB8AC3E}">
        <p14:creationId xmlns:p14="http://schemas.microsoft.com/office/powerpoint/2010/main" val="3909293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461421"/>
            <a:ext cx="4951475" cy="2978331"/>
          </a:xfrm>
          <a:prstGeom prst="rect">
            <a:avLst/>
          </a:prstGeom>
        </p:spPr>
      </p:pic>
      <p:sp>
        <p:nvSpPr>
          <p:cNvPr id="2" name="Title 1"/>
          <p:cNvSpPr>
            <a:spLocks noGrp="1"/>
          </p:cNvSpPr>
          <p:nvPr>
            <p:ph type="title"/>
          </p:nvPr>
        </p:nvSpPr>
        <p:spPr/>
        <p:txBody>
          <a:bodyPr/>
          <a:lstStyle/>
          <a:p>
            <a:r>
              <a:rPr lang="en-US" dirty="0">
                <a:solidFill>
                  <a:srgbClr val="92D050"/>
                </a:solidFill>
              </a:rPr>
              <a:t>Setup a remote connection</a:t>
            </a:r>
          </a:p>
        </p:txBody>
      </p:sp>
      <p:sp>
        <p:nvSpPr>
          <p:cNvPr id="3" name="Content Placeholder 2"/>
          <p:cNvSpPr>
            <a:spLocks noGrp="1"/>
          </p:cNvSpPr>
          <p:nvPr>
            <p:ph idx="1"/>
          </p:nvPr>
        </p:nvSpPr>
        <p:spPr>
          <a:xfrm>
            <a:off x="323528" y="1460500"/>
            <a:ext cx="8229600" cy="3644636"/>
          </a:xfrm>
        </p:spPr>
        <p:txBody>
          <a:bodyPr/>
          <a:lstStyle/>
          <a:p>
            <a:r>
              <a:rPr lang="en-US" sz="2000" dirty="0"/>
              <a:t>Network type: MySQL (TCP/IP).</a:t>
            </a:r>
            <a:br>
              <a:rPr lang="en-US" sz="2000" dirty="0"/>
            </a:br>
            <a:r>
              <a:rPr lang="en-US" sz="2000" dirty="0"/>
              <a:t>Hostname / IP: </a:t>
            </a:r>
            <a:r>
              <a:rPr lang="en-US" sz="2000" dirty="0">
                <a:solidFill>
                  <a:srgbClr val="C00000"/>
                </a:solidFill>
              </a:rPr>
              <a:t>johnson.org.aalto.fi </a:t>
            </a:r>
          </a:p>
          <a:p>
            <a:r>
              <a:rPr lang="en-US" sz="2000" dirty="0"/>
              <a:t>User ID: </a:t>
            </a:r>
            <a:r>
              <a:rPr lang="en-US" sz="2000" dirty="0" err="1">
                <a:solidFill>
                  <a:srgbClr val="C00000"/>
                </a:solidFill>
              </a:rPr>
              <a:t>studentnumber</a:t>
            </a:r>
            <a:endParaRPr lang="en-US" sz="2000" dirty="0">
              <a:solidFill>
                <a:srgbClr val="C00000"/>
              </a:solidFill>
            </a:endParaRPr>
          </a:p>
          <a:p>
            <a:r>
              <a:rPr lang="en-US" sz="2000" dirty="0"/>
              <a:t>Password: </a:t>
            </a:r>
            <a:r>
              <a:rPr lang="en-US" sz="2000" dirty="0">
                <a:solidFill>
                  <a:srgbClr val="C00000"/>
                </a:solidFill>
              </a:rPr>
              <a:t>P + </a:t>
            </a:r>
            <a:r>
              <a:rPr lang="en-US" sz="2000" dirty="0" err="1">
                <a:solidFill>
                  <a:srgbClr val="C00000"/>
                </a:solidFill>
              </a:rPr>
              <a:t>studentnumber</a:t>
            </a:r>
            <a:endParaRPr lang="en-US" sz="2000" dirty="0"/>
          </a:p>
          <a:p>
            <a:r>
              <a:rPr lang="en-US" sz="2000" dirty="0"/>
              <a:t>Port:</a:t>
            </a:r>
            <a:r>
              <a:rPr lang="en-US" sz="2000" dirty="0">
                <a:solidFill>
                  <a:srgbClr val="C00000"/>
                </a:solidFill>
              </a:rPr>
              <a:t> 3306</a:t>
            </a:r>
          </a:p>
          <a:p>
            <a:r>
              <a:rPr lang="en-US" sz="2000" dirty="0"/>
              <a:t>Databases: Leave as </a:t>
            </a:r>
            <a:br>
              <a:rPr lang="en-US" sz="2000" dirty="0"/>
            </a:br>
            <a:r>
              <a:rPr lang="en-US" sz="2000" dirty="0"/>
              <a:t>“Separated by Semicolon”</a:t>
            </a:r>
          </a:p>
          <a:p>
            <a:r>
              <a:rPr lang="en-US" sz="2000" dirty="0">
                <a:solidFill>
                  <a:srgbClr val="C00000"/>
                </a:solidFill>
              </a:rPr>
              <a:t>Comment: Leave it blank</a:t>
            </a:r>
          </a:p>
        </p:txBody>
      </p:sp>
      <p:sp>
        <p:nvSpPr>
          <p:cNvPr id="7" name="Rounded Rectangle 6"/>
          <p:cNvSpPr/>
          <p:nvPr/>
        </p:nvSpPr>
        <p:spPr>
          <a:xfrm>
            <a:off x="2389114" y="1804413"/>
            <a:ext cx="2304256" cy="348039"/>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Rounded Rectangle 8"/>
          <p:cNvSpPr/>
          <p:nvPr/>
        </p:nvSpPr>
        <p:spPr>
          <a:xfrm>
            <a:off x="4860032" y="1181510"/>
            <a:ext cx="4159387" cy="952519"/>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C00000"/>
                </a:solidFill>
              </a:rPr>
              <a:t>You can access this server via a university computer OR via VDI</a:t>
            </a:r>
          </a:p>
        </p:txBody>
      </p:sp>
      <p:sp>
        <p:nvSpPr>
          <p:cNvPr id="11" name="Rounded Rectangle 10"/>
          <p:cNvSpPr/>
          <p:nvPr/>
        </p:nvSpPr>
        <p:spPr>
          <a:xfrm>
            <a:off x="3419872" y="3029257"/>
            <a:ext cx="2327718" cy="507121"/>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rgbClr val="C00000"/>
                </a:solidFill>
              </a:rPr>
              <a:t>Such as: P123456</a:t>
            </a:r>
          </a:p>
        </p:txBody>
      </p:sp>
      <p:sp>
        <p:nvSpPr>
          <p:cNvPr id="5" name="Left Arrow 4"/>
          <p:cNvSpPr/>
          <p:nvPr/>
        </p:nvSpPr>
        <p:spPr>
          <a:xfrm>
            <a:off x="224435" y="4755876"/>
            <a:ext cx="360040" cy="349260"/>
          </a:xfrm>
          <a:prstGeom prst="lef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Right Arrow 11"/>
          <p:cNvSpPr/>
          <p:nvPr/>
        </p:nvSpPr>
        <p:spPr>
          <a:xfrm rot="13718312">
            <a:off x="3200091" y="2797313"/>
            <a:ext cx="278787" cy="292169"/>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4297660"/>
            <a:ext cx="1800200" cy="1330583"/>
          </a:xfrm>
          <a:prstGeom prst="rect">
            <a:avLst/>
          </a:prstGeom>
        </p:spPr>
      </p:pic>
      <p:sp>
        <p:nvSpPr>
          <p:cNvPr id="8" name="Date Placeholder 7">
            <a:extLst>
              <a:ext uri="{FF2B5EF4-FFF2-40B4-BE49-F238E27FC236}">
                <a16:creationId xmlns:a16="http://schemas.microsoft.com/office/drawing/2014/main" id="{48B64EB7-0A9C-418C-8139-739B862ABAC6}"/>
              </a:ext>
            </a:extLst>
          </p:cNvPr>
          <p:cNvSpPr>
            <a:spLocks noGrp="1"/>
          </p:cNvSpPr>
          <p:nvPr>
            <p:ph type="dt" sz="half" idx="10"/>
          </p:nvPr>
        </p:nvSpPr>
        <p:spPr/>
        <p:txBody>
          <a:bodyPr/>
          <a:lstStyle/>
          <a:p>
            <a:fld id="{1B0F9A05-D2E0-4B7E-A232-579C839B484A}" type="datetime11">
              <a:rPr lang="en-US" smtClean="0"/>
              <a:t>08:01:24</a:t>
            </a:fld>
            <a:endParaRPr lang="de-DE" dirty="0"/>
          </a:p>
        </p:txBody>
      </p:sp>
    </p:spTree>
    <p:extLst>
      <p:ext uri="{BB962C8B-B14F-4D97-AF65-F5344CB8AC3E}">
        <p14:creationId xmlns:p14="http://schemas.microsoft.com/office/powerpoint/2010/main" val="1708121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839" t="16103" r="75978" b="49225"/>
          <a:stretch/>
        </p:blipFill>
        <p:spPr bwMode="auto">
          <a:xfrm>
            <a:off x="1547664" y="1345332"/>
            <a:ext cx="5801421" cy="3456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1907704" y="1993404"/>
            <a:ext cx="1008112" cy="144016"/>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rgbClr val="92D050"/>
                </a:solidFill>
              </a:rPr>
              <a:t>Rename database session</a:t>
            </a:r>
          </a:p>
        </p:txBody>
      </p:sp>
      <p:sp>
        <p:nvSpPr>
          <p:cNvPr id="4" name="Date Placeholder 3"/>
          <p:cNvSpPr>
            <a:spLocks noGrp="1"/>
          </p:cNvSpPr>
          <p:nvPr>
            <p:ph type="dt" sz="half" idx="10"/>
          </p:nvPr>
        </p:nvSpPr>
        <p:spPr/>
        <p:txBody>
          <a:bodyPr/>
          <a:lstStyle/>
          <a:p>
            <a:fld id="{44AA1A30-140A-4966-9795-AC924F61EF9F}" type="datetime11">
              <a:rPr lang="en-US" smtClean="0"/>
              <a:t>08:01:24</a:t>
            </a:fld>
            <a:endParaRPr lang="de-DE" dirty="0"/>
          </a:p>
        </p:txBody>
      </p:sp>
    </p:spTree>
    <p:extLst>
      <p:ext uri="{BB962C8B-B14F-4D97-AF65-F5344CB8AC3E}">
        <p14:creationId xmlns:p14="http://schemas.microsoft.com/office/powerpoint/2010/main" val="4401557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Setup a local server</a:t>
            </a:r>
          </a:p>
        </p:txBody>
      </p:sp>
      <p:sp>
        <p:nvSpPr>
          <p:cNvPr id="3" name="Content Placeholder 2"/>
          <p:cNvSpPr>
            <a:spLocks noGrp="1"/>
          </p:cNvSpPr>
          <p:nvPr>
            <p:ph idx="1"/>
          </p:nvPr>
        </p:nvSpPr>
        <p:spPr>
          <a:xfrm>
            <a:off x="323528" y="1460500"/>
            <a:ext cx="8229600" cy="3644636"/>
          </a:xfrm>
        </p:spPr>
        <p:txBody>
          <a:bodyPr/>
          <a:lstStyle/>
          <a:p>
            <a:r>
              <a:rPr lang="en-US" sz="2000" dirty="0"/>
              <a:t>Network type: MySQL (TCP/IP).</a:t>
            </a:r>
            <a:br>
              <a:rPr lang="en-US" sz="2000" dirty="0"/>
            </a:br>
            <a:r>
              <a:rPr lang="en-US" sz="2000" dirty="0"/>
              <a:t>Hostname / IP: </a:t>
            </a:r>
            <a:r>
              <a:rPr lang="en-US" sz="2000" dirty="0">
                <a:solidFill>
                  <a:srgbClr val="C00000"/>
                </a:solidFill>
              </a:rPr>
              <a:t>127.0.0.1</a:t>
            </a:r>
          </a:p>
          <a:p>
            <a:r>
              <a:rPr lang="en-US" sz="2000" dirty="0"/>
              <a:t>User: </a:t>
            </a:r>
            <a:r>
              <a:rPr lang="en-US" sz="2000" dirty="0">
                <a:solidFill>
                  <a:srgbClr val="C00000"/>
                </a:solidFill>
              </a:rPr>
              <a:t>root</a:t>
            </a:r>
          </a:p>
          <a:p>
            <a:r>
              <a:rPr lang="en-US" sz="2000" dirty="0"/>
              <a:t>Password: </a:t>
            </a:r>
          </a:p>
          <a:p>
            <a:r>
              <a:rPr lang="en-US" sz="2000" dirty="0"/>
              <a:t>Port: </a:t>
            </a:r>
            <a:r>
              <a:rPr lang="en-US" sz="2000" dirty="0">
                <a:solidFill>
                  <a:srgbClr val="C00000"/>
                </a:solidFill>
              </a:rPr>
              <a:t>3306</a:t>
            </a:r>
          </a:p>
          <a:p>
            <a:r>
              <a:rPr lang="en-US" sz="2000" dirty="0"/>
              <a:t>Databases: Leave as </a:t>
            </a:r>
            <a:br>
              <a:rPr lang="en-US" sz="2000" dirty="0"/>
            </a:br>
            <a:r>
              <a:rPr lang="en-US" sz="2000" dirty="0"/>
              <a:t>“Separated by Semicolon”</a:t>
            </a:r>
          </a:p>
          <a:p>
            <a:r>
              <a:rPr lang="en-US" sz="2000" dirty="0">
                <a:solidFill>
                  <a:srgbClr val="C00000"/>
                </a:solidFill>
              </a:rPr>
              <a:t>Comment: Leave it blank</a:t>
            </a:r>
          </a:p>
        </p:txBody>
      </p:sp>
      <p:pic>
        <p:nvPicPr>
          <p:cNvPr id="5" name="Picture 1" descr="C:\Users\Yong.Liu\AppData\Roaming\Tencent\Users\37155891\QQ\WinTemp\RichOle\R[TO]TXX@8}P~UE6XM9$72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2197427"/>
            <a:ext cx="485775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C:\Users\Yong.Liu\AppData\Roaming\Tencent\Users\37155891\QQ\WinTemp\RichOle\~_XXBZ8P~7`[(NWZR`}2BB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324098"/>
            <a:ext cx="2044364" cy="125921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411760" y="1810980"/>
            <a:ext cx="1080120" cy="348039"/>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ounded Rectangle 7"/>
          <p:cNvSpPr/>
          <p:nvPr/>
        </p:nvSpPr>
        <p:spPr>
          <a:xfrm>
            <a:off x="4860032" y="1181510"/>
            <a:ext cx="3960440" cy="952519"/>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rgbClr val="C00000"/>
                </a:solidFill>
              </a:rPr>
              <a:t>Local server works, if you have actually installed MySQL to your own computer.</a:t>
            </a:r>
          </a:p>
        </p:txBody>
      </p:sp>
      <p:sp>
        <p:nvSpPr>
          <p:cNvPr id="9" name="Rounded Rectangle 8"/>
          <p:cNvSpPr/>
          <p:nvPr/>
        </p:nvSpPr>
        <p:spPr>
          <a:xfrm>
            <a:off x="2990528" y="2949281"/>
            <a:ext cx="2327718" cy="507121"/>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rgbClr val="C00000"/>
                </a:solidFill>
              </a:rPr>
              <a:t>This is important.</a:t>
            </a:r>
          </a:p>
        </p:txBody>
      </p:sp>
      <p:sp>
        <p:nvSpPr>
          <p:cNvPr id="10" name="Right Arrow 9"/>
          <p:cNvSpPr/>
          <p:nvPr/>
        </p:nvSpPr>
        <p:spPr>
          <a:xfrm rot="13718312">
            <a:off x="2669937" y="2401342"/>
            <a:ext cx="788081" cy="292169"/>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Date Placeholder 5">
            <a:extLst>
              <a:ext uri="{FF2B5EF4-FFF2-40B4-BE49-F238E27FC236}">
                <a16:creationId xmlns:a16="http://schemas.microsoft.com/office/drawing/2014/main" id="{208E3D8D-BE7C-4997-A385-46D5B8797834}"/>
              </a:ext>
            </a:extLst>
          </p:cNvPr>
          <p:cNvSpPr>
            <a:spLocks noGrp="1"/>
          </p:cNvSpPr>
          <p:nvPr>
            <p:ph type="dt" sz="half" idx="10"/>
          </p:nvPr>
        </p:nvSpPr>
        <p:spPr/>
        <p:txBody>
          <a:bodyPr/>
          <a:lstStyle/>
          <a:p>
            <a:fld id="{F00E4B40-0E13-409A-A5DD-48136264FA8E}" type="datetime11">
              <a:rPr lang="en-US" smtClean="0"/>
              <a:t>08:01:24</a:t>
            </a:fld>
            <a:endParaRPr lang="de-DE" dirty="0"/>
          </a:p>
        </p:txBody>
      </p:sp>
    </p:spTree>
    <p:extLst>
      <p:ext uri="{BB962C8B-B14F-4D97-AF65-F5344CB8AC3E}">
        <p14:creationId xmlns:p14="http://schemas.microsoft.com/office/powerpoint/2010/main" val="1524997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Change interface language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5936" y="1370194"/>
            <a:ext cx="5015769" cy="3644900"/>
          </a:xfrm>
        </p:spPr>
      </p:pic>
      <p:sp>
        <p:nvSpPr>
          <p:cNvPr id="4" name="Date Placeholder 3"/>
          <p:cNvSpPr>
            <a:spLocks noGrp="1"/>
          </p:cNvSpPr>
          <p:nvPr>
            <p:ph type="dt" sz="half" idx="10"/>
          </p:nvPr>
        </p:nvSpPr>
        <p:spPr/>
        <p:txBody>
          <a:bodyPr/>
          <a:lstStyle/>
          <a:p>
            <a:fld id="{D740BFD2-6F4B-4FA8-BC3C-C3EBC0FA1729}" type="datetime11">
              <a:rPr lang="en-US" smtClean="0"/>
              <a:t>08:01:24</a:t>
            </a:fld>
            <a:endParaRPr lang="de-DE" dirty="0"/>
          </a:p>
        </p:txBody>
      </p:sp>
      <p:pic>
        <p:nvPicPr>
          <p:cNvPr id="9" name="Picture 8"/>
          <p:cNvPicPr>
            <a:picLocks noChangeAspect="1"/>
          </p:cNvPicPr>
          <p:nvPr/>
        </p:nvPicPr>
        <p:blipFill>
          <a:blip r:embed="rId3"/>
          <a:stretch>
            <a:fillRect/>
          </a:stretch>
        </p:blipFill>
        <p:spPr>
          <a:xfrm>
            <a:off x="323528" y="1370194"/>
            <a:ext cx="3552604" cy="2270373"/>
          </a:xfrm>
          <a:prstGeom prst="rect">
            <a:avLst/>
          </a:prstGeom>
        </p:spPr>
      </p:pic>
      <p:sp>
        <p:nvSpPr>
          <p:cNvPr id="10" name="Rectangle 9"/>
          <p:cNvSpPr/>
          <p:nvPr/>
        </p:nvSpPr>
        <p:spPr>
          <a:xfrm>
            <a:off x="323528" y="3865612"/>
            <a:ext cx="2592288" cy="369332"/>
          </a:xfrm>
          <a:prstGeom prst="rect">
            <a:avLst/>
          </a:prstGeom>
        </p:spPr>
        <p:txBody>
          <a:bodyPr wrap="square">
            <a:spAutoFit/>
          </a:bodyPr>
          <a:lstStyle/>
          <a:p>
            <a:r>
              <a:rPr lang="en-US" dirty="0"/>
              <a:t>More </a:t>
            </a:r>
            <a:r>
              <a:rPr lang="en-US" dirty="0">
                <a:sym typeface="Wingdings" panose="05000000000000000000" pitchFamily="2" charset="2"/>
              </a:rPr>
              <a:t> Preference</a:t>
            </a:r>
            <a:endParaRPr lang="en-US" dirty="0">
              <a:solidFill>
                <a:srgbClr val="C00000"/>
              </a:solidFill>
            </a:endParaRPr>
          </a:p>
        </p:txBody>
      </p:sp>
      <p:sp>
        <p:nvSpPr>
          <p:cNvPr id="11" name="Rounded Rectangle 10"/>
          <p:cNvSpPr/>
          <p:nvPr/>
        </p:nvSpPr>
        <p:spPr>
          <a:xfrm>
            <a:off x="3347863" y="3433563"/>
            <a:ext cx="528269" cy="207003"/>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ounded Rectangle 11"/>
          <p:cNvSpPr/>
          <p:nvPr/>
        </p:nvSpPr>
        <p:spPr>
          <a:xfrm>
            <a:off x="6239685" y="4027941"/>
            <a:ext cx="2652795" cy="207003"/>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34902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01212D-3A08-4128-BA0D-F9215614CA1A}" type="datetime11">
              <a:rPr lang="en-US" smtClean="0"/>
              <a:t>08:01:24</a:t>
            </a:fld>
            <a:endParaRPr lang="de-DE"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91017"/>
            <a:ext cx="6724650" cy="5448300"/>
          </a:xfrm>
          <a:prstGeom prst="rect">
            <a:avLst/>
          </a:prstGeom>
          <a:ln>
            <a:solidFill>
              <a:schemeClr val="tx1"/>
            </a:solidFill>
          </a:ln>
        </p:spPr>
      </p:pic>
      <p:sp>
        <p:nvSpPr>
          <p:cNvPr id="9" name="Rounded Rectangle 8"/>
          <p:cNvSpPr/>
          <p:nvPr/>
        </p:nvSpPr>
        <p:spPr>
          <a:xfrm>
            <a:off x="3275856" y="1489348"/>
            <a:ext cx="3816424" cy="1728192"/>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err="1">
                <a:solidFill>
                  <a:schemeClr val="tx1"/>
                </a:solidFill>
              </a:rPr>
              <a:t>Information_schema</a:t>
            </a:r>
            <a:r>
              <a:rPr lang="en-US" sz="2000" dirty="0">
                <a:solidFill>
                  <a:schemeClr val="tx1"/>
                </a:solidFill>
              </a:rPr>
              <a:t> is a system database, recording system information. You </a:t>
            </a:r>
            <a:r>
              <a:rPr lang="en-US" sz="2000" b="1" dirty="0">
                <a:solidFill>
                  <a:srgbClr val="FF0000"/>
                </a:solidFill>
              </a:rPr>
              <a:t>cannot</a:t>
            </a:r>
            <a:r>
              <a:rPr lang="en-US" sz="2000" dirty="0">
                <a:solidFill>
                  <a:schemeClr val="tx1"/>
                </a:solidFill>
              </a:rPr>
              <a:t> use this database.</a:t>
            </a:r>
          </a:p>
        </p:txBody>
      </p:sp>
      <p:sp>
        <p:nvSpPr>
          <p:cNvPr id="10" name="Right Arrow 9"/>
          <p:cNvSpPr/>
          <p:nvPr/>
        </p:nvSpPr>
        <p:spPr>
          <a:xfrm rot="12538449">
            <a:off x="2094609" y="1542117"/>
            <a:ext cx="1155858" cy="178424"/>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Rounded Rectangle 10"/>
          <p:cNvSpPr/>
          <p:nvPr/>
        </p:nvSpPr>
        <p:spPr>
          <a:xfrm>
            <a:off x="15166" y="3455295"/>
            <a:ext cx="4988882" cy="1728192"/>
          </a:xfrm>
          <a:prstGeom prst="roundRect">
            <a:avLst/>
          </a:prstGeom>
          <a:solidFill>
            <a:srgbClr val="C00000">
              <a:alpha val="0"/>
            </a:srgbClr>
          </a:solidFill>
          <a:ln w="4762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solidFill>
                  <a:schemeClr val="tx1"/>
                </a:solidFill>
              </a:rPr>
              <a:t>The database named with your student ID is the one that you should use. Left click on the database to activate it so that it becomes a default database for your future operation</a:t>
            </a:r>
          </a:p>
        </p:txBody>
      </p:sp>
      <p:sp>
        <p:nvSpPr>
          <p:cNvPr id="12" name="Right Arrow 11"/>
          <p:cNvSpPr/>
          <p:nvPr/>
        </p:nvSpPr>
        <p:spPr>
          <a:xfrm rot="15182676">
            <a:off x="484356" y="2357138"/>
            <a:ext cx="1767025" cy="139264"/>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29589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Basic interface of HeidiSQL</a:t>
            </a:r>
          </a:p>
        </p:txBody>
      </p:sp>
      <p:sp>
        <p:nvSpPr>
          <p:cNvPr id="3" name="Content Placeholder 2"/>
          <p:cNvSpPr>
            <a:spLocks noGrp="1"/>
          </p:cNvSpPr>
          <p:nvPr>
            <p:ph idx="1"/>
          </p:nvPr>
        </p:nvSpPr>
        <p:spPr/>
        <p:txBody>
          <a:bodyPr/>
          <a:lstStyle/>
          <a:p>
            <a:endParaRPr lang="en-US"/>
          </a:p>
        </p:txBody>
      </p:sp>
      <p:pic>
        <p:nvPicPr>
          <p:cNvPr id="2049" name="Picture 1" descr="C:\Users\Yong.Liu\AppData\Roaming\Tencent\Users\37155891\QQ\WinTemp\RichOle\558EH0M~NLIM2X1%RT9KCW6.jpg"/>
          <p:cNvPicPr>
            <a:picLocks noChangeAspect="1" noChangeArrowheads="1"/>
          </p:cNvPicPr>
          <p:nvPr/>
        </p:nvPicPr>
        <p:blipFill rotWithShape="1">
          <a:blip r:embed="rId2">
            <a:extLst>
              <a:ext uri="{28A0092B-C50C-407E-A947-70E740481C1C}">
                <a14:useLocalDpi xmlns:a14="http://schemas.microsoft.com/office/drawing/2010/main" val="0"/>
              </a:ext>
            </a:extLst>
          </a:blip>
          <a:srcRect r="778" b="1493"/>
          <a:stretch/>
        </p:blipFill>
        <p:spPr bwMode="auto">
          <a:xfrm>
            <a:off x="0" y="1177314"/>
            <a:ext cx="9194134" cy="462051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0" y="1273324"/>
            <a:ext cx="5762202" cy="187176"/>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0" y="1513350"/>
            <a:ext cx="1619672" cy="1620180"/>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ounded Rectangle 7"/>
          <p:cNvSpPr/>
          <p:nvPr/>
        </p:nvSpPr>
        <p:spPr>
          <a:xfrm>
            <a:off x="0" y="5233764"/>
            <a:ext cx="1691680" cy="457233"/>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ounded Rectangle 8"/>
          <p:cNvSpPr/>
          <p:nvPr/>
        </p:nvSpPr>
        <p:spPr>
          <a:xfrm>
            <a:off x="7308304" y="1497856"/>
            <a:ext cx="1835696" cy="1035608"/>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ounded Rectangle 9"/>
          <p:cNvSpPr/>
          <p:nvPr/>
        </p:nvSpPr>
        <p:spPr>
          <a:xfrm>
            <a:off x="1691680" y="1479144"/>
            <a:ext cx="5400600" cy="1069815"/>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ounded Rectangle 10"/>
          <p:cNvSpPr/>
          <p:nvPr/>
        </p:nvSpPr>
        <p:spPr>
          <a:xfrm>
            <a:off x="1799956" y="2713484"/>
            <a:ext cx="6804492" cy="2460273"/>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716016" y="3347552"/>
            <a:ext cx="596900" cy="280035"/>
          </a:xfrm>
          <a:prstGeom prst="rect">
            <a:avLst/>
          </a:prstGeom>
          <a:solidFill>
            <a:schemeClr val="lt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fi-FI" sz="1200" b="1">
                <a:solidFill>
                  <a:srgbClr val="00B0F0"/>
                </a:solidFill>
                <a:effectLst/>
                <a:ea typeface="SimSun"/>
                <a:cs typeface="Times New Roman"/>
              </a:rPr>
              <a:t>Output</a:t>
            </a:r>
            <a:endParaRPr lang="en-US" sz="1100">
              <a:effectLst/>
              <a:ea typeface="SimSun"/>
              <a:cs typeface="Times New Roman"/>
            </a:endParaRPr>
          </a:p>
        </p:txBody>
      </p:sp>
      <p:sp>
        <p:nvSpPr>
          <p:cNvPr id="13" name="Rectangle 12"/>
          <p:cNvSpPr/>
          <p:nvPr/>
        </p:nvSpPr>
        <p:spPr>
          <a:xfrm>
            <a:off x="5154896" y="1891137"/>
            <a:ext cx="857264" cy="280035"/>
          </a:xfrm>
          <a:prstGeom prst="rect">
            <a:avLst/>
          </a:prstGeom>
          <a:solidFill>
            <a:schemeClr val="lt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en-US" sz="1200" b="1" dirty="0">
                <a:solidFill>
                  <a:srgbClr val="00B0F0"/>
                </a:solidFill>
                <a:effectLst/>
                <a:ea typeface="SimSun"/>
                <a:cs typeface="Times New Roman"/>
              </a:rPr>
              <a:t>Command</a:t>
            </a:r>
            <a:endParaRPr lang="en-US" sz="1100" dirty="0">
              <a:effectLst/>
              <a:ea typeface="SimSun"/>
              <a:cs typeface="Times New Roman"/>
            </a:endParaRPr>
          </a:p>
        </p:txBody>
      </p:sp>
      <p:sp>
        <p:nvSpPr>
          <p:cNvPr id="14" name="Rectangle 13"/>
          <p:cNvSpPr/>
          <p:nvPr/>
        </p:nvSpPr>
        <p:spPr>
          <a:xfrm>
            <a:off x="978432" y="5377780"/>
            <a:ext cx="857264" cy="280035"/>
          </a:xfrm>
          <a:prstGeom prst="rect">
            <a:avLst/>
          </a:prstGeom>
          <a:solidFill>
            <a:schemeClr val="lt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en-US" sz="1200" b="1" dirty="0">
                <a:solidFill>
                  <a:srgbClr val="00B0F0"/>
                </a:solidFill>
                <a:effectLst/>
                <a:ea typeface="SimSun"/>
                <a:cs typeface="Times New Roman"/>
              </a:rPr>
              <a:t>Report</a:t>
            </a:r>
            <a:endParaRPr lang="en-US" sz="1100" dirty="0">
              <a:effectLst/>
              <a:ea typeface="SimSun"/>
              <a:cs typeface="Times New Roman"/>
            </a:endParaRPr>
          </a:p>
        </p:txBody>
      </p:sp>
      <p:sp>
        <p:nvSpPr>
          <p:cNvPr id="15" name="Rectangle 14"/>
          <p:cNvSpPr/>
          <p:nvPr/>
        </p:nvSpPr>
        <p:spPr>
          <a:xfrm>
            <a:off x="7762532" y="2073409"/>
            <a:ext cx="857264" cy="280035"/>
          </a:xfrm>
          <a:prstGeom prst="rect">
            <a:avLst/>
          </a:prstGeom>
          <a:solidFill>
            <a:schemeClr val="lt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en-US" sz="1200" b="1" dirty="0">
                <a:solidFill>
                  <a:srgbClr val="00B0F0"/>
                </a:solidFill>
                <a:effectLst/>
                <a:ea typeface="SimSun"/>
                <a:cs typeface="Times New Roman"/>
              </a:rPr>
              <a:t>History or variable</a:t>
            </a:r>
            <a:endParaRPr lang="en-US" sz="1100" dirty="0">
              <a:effectLst/>
              <a:ea typeface="SimSun"/>
              <a:cs typeface="Times New Roman"/>
            </a:endParaRPr>
          </a:p>
        </p:txBody>
      </p:sp>
      <p:sp>
        <p:nvSpPr>
          <p:cNvPr id="16" name="Rectangle 15"/>
          <p:cNvSpPr/>
          <p:nvPr/>
        </p:nvSpPr>
        <p:spPr>
          <a:xfrm>
            <a:off x="457200" y="2573466"/>
            <a:ext cx="857264" cy="280035"/>
          </a:xfrm>
          <a:prstGeom prst="rect">
            <a:avLst/>
          </a:prstGeom>
          <a:solidFill>
            <a:schemeClr val="lt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15000"/>
              </a:lnSpc>
              <a:spcAft>
                <a:spcPts val="1000"/>
              </a:spcAft>
            </a:pPr>
            <a:r>
              <a:rPr lang="en-US" sz="1200" b="1" dirty="0">
                <a:solidFill>
                  <a:srgbClr val="00B0F0"/>
                </a:solidFill>
                <a:effectLst/>
                <a:ea typeface="SimSun"/>
                <a:cs typeface="Times New Roman"/>
              </a:rPr>
              <a:t>Database or table</a:t>
            </a:r>
            <a:endParaRPr lang="en-US" sz="1100" dirty="0">
              <a:effectLst/>
              <a:ea typeface="SimSun"/>
              <a:cs typeface="Times New Roman"/>
            </a:endParaRPr>
          </a:p>
        </p:txBody>
      </p:sp>
      <p:sp>
        <p:nvSpPr>
          <p:cNvPr id="5" name="Date Placeholder 4">
            <a:extLst>
              <a:ext uri="{FF2B5EF4-FFF2-40B4-BE49-F238E27FC236}">
                <a16:creationId xmlns:a16="http://schemas.microsoft.com/office/drawing/2014/main" id="{AB0B8BB6-2527-4463-821B-6D7F1F213BEB}"/>
              </a:ext>
            </a:extLst>
          </p:cNvPr>
          <p:cNvSpPr>
            <a:spLocks noGrp="1"/>
          </p:cNvSpPr>
          <p:nvPr>
            <p:ph type="dt" sz="half" idx="10"/>
          </p:nvPr>
        </p:nvSpPr>
        <p:spPr/>
        <p:txBody>
          <a:bodyPr/>
          <a:lstStyle/>
          <a:p>
            <a:fld id="{3BB12345-28E8-4341-8EEF-C33F8FF28C58}" type="datetime11">
              <a:rPr lang="en-US" smtClean="0"/>
              <a:t>08:01:24</a:t>
            </a:fld>
            <a:endParaRPr lang="de-DE" dirty="0"/>
          </a:p>
        </p:txBody>
      </p:sp>
    </p:spTree>
    <p:extLst>
      <p:ext uri="{BB962C8B-B14F-4D97-AF65-F5344CB8AC3E}">
        <p14:creationId xmlns:p14="http://schemas.microsoft.com/office/powerpoint/2010/main" val="55009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Eye and book icon</a:t>
            </a:r>
          </a:p>
        </p:txBody>
      </p:sp>
      <p:sp>
        <p:nvSpPr>
          <p:cNvPr id="3" name="Content Placeholder 2"/>
          <p:cNvSpPr>
            <a:spLocks noGrp="1"/>
          </p:cNvSpPr>
          <p:nvPr>
            <p:ph idx="1"/>
          </p:nvPr>
        </p:nvSpPr>
        <p:spPr>
          <a:xfrm>
            <a:off x="3131840" y="1705372"/>
            <a:ext cx="5184576" cy="1344149"/>
          </a:xfrm>
        </p:spPr>
        <p:txBody>
          <a:bodyPr>
            <a:noAutofit/>
          </a:bodyPr>
          <a:lstStyle/>
          <a:p>
            <a:r>
              <a:rPr lang="en-US" sz="2400" b="1" dirty="0"/>
              <a:t>Extension of the course content </a:t>
            </a:r>
          </a:p>
          <a:p>
            <a:r>
              <a:rPr lang="en-US" sz="2400" dirty="0">
                <a:latin typeface="Times" pitchFamily="18" charset="0"/>
              </a:rPr>
              <a:t>The materials</a:t>
            </a:r>
            <a:r>
              <a:rPr lang="en-US" sz="2400" b="1" dirty="0"/>
              <a:t> are not relevant to the big assignment!</a:t>
            </a:r>
          </a:p>
          <a:p>
            <a:endParaRPr lang="en-US" sz="2400" b="1" dirty="0"/>
          </a:p>
        </p:txBody>
      </p:sp>
      <p:grpSp>
        <p:nvGrpSpPr>
          <p:cNvPr id="11" name="Group 10"/>
          <p:cNvGrpSpPr/>
          <p:nvPr/>
        </p:nvGrpSpPr>
        <p:grpSpPr>
          <a:xfrm>
            <a:off x="1641715" y="2065412"/>
            <a:ext cx="698037" cy="336038"/>
            <a:chOff x="5436096" y="3284984"/>
            <a:chExt cx="1512168" cy="720080"/>
          </a:xfrm>
        </p:grpSpPr>
        <p:sp>
          <p:nvSpPr>
            <p:cNvPr id="12" name="Oval 11"/>
            <p:cNvSpPr/>
            <p:nvPr/>
          </p:nvSpPr>
          <p:spPr>
            <a:xfrm>
              <a:off x="5796136" y="3284984"/>
              <a:ext cx="720080" cy="7200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Oval 12"/>
            <p:cNvSpPr/>
            <p:nvPr/>
          </p:nvSpPr>
          <p:spPr>
            <a:xfrm>
              <a:off x="5436096" y="3284984"/>
              <a:ext cx="1512168" cy="720080"/>
            </a:xfrm>
            <a:prstGeom prst="ellipse">
              <a:avLst/>
            </a:prstGeom>
            <a:solidFill>
              <a:schemeClr val="lt1">
                <a:alpha val="0"/>
              </a:schemeClr>
            </a:solid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5940152" y="3429000"/>
              <a:ext cx="432048" cy="432048"/>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3153077" y="3217540"/>
            <a:ext cx="4853060" cy="1200329"/>
          </a:xfrm>
          <a:prstGeom prst="rect">
            <a:avLst/>
          </a:prstGeom>
        </p:spPr>
        <p:txBody>
          <a:bodyPr wrap="none">
            <a:spAutoFit/>
          </a:bodyPr>
          <a:lstStyle/>
          <a:p>
            <a:pPr marL="285750" indent="-285750">
              <a:buFont typeface="Arial" panose="020B0604020202020204" pitchFamily="34" charset="0"/>
              <a:buChar char="•"/>
            </a:pPr>
            <a:r>
              <a:rPr lang="en-US" sz="2400" b="1" dirty="0">
                <a:latin typeface="Times" pitchFamily="18" charset="0"/>
              </a:rPr>
              <a:t>Read by yourself.</a:t>
            </a:r>
          </a:p>
          <a:p>
            <a:pPr marL="285750" indent="-285750">
              <a:buFont typeface="Arial" panose="020B0604020202020204" pitchFamily="34" charset="0"/>
              <a:buChar char="•"/>
            </a:pPr>
            <a:r>
              <a:rPr lang="en-US" sz="2400" b="1" dirty="0">
                <a:latin typeface="Times" pitchFamily="18" charset="0"/>
              </a:rPr>
              <a:t>The materials are not relevant to </a:t>
            </a:r>
            <a:br>
              <a:rPr lang="en-US" sz="2400" b="1" dirty="0">
                <a:latin typeface="Times" pitchFamily="18" charset="0"/>
              </a:rPr>
            </a:br>
            <a:r>
              <a:rPr lang="en-US" sz="2400" b="1" dirty="0">
                <a:latin typeface="Times" pitchFamily="18" charset="0"/>
              </a:rPr>
              <a:t>the big assignment!</a:t>
            </a:r>
          </a:p>
        </p:txBody>
      </p:sp>
      <p:pic>
        <p:nvPicPr>
          <p:cNvPr id="15" name="Picture 2" descr="http://upload.wikimedia.org/wikipedia/commons/6/61/Book-icon-oran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087" y="3505572"/>
            <a:ext cx="589121" cy="58912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8F0EC77A-4995-4BC8-BA9C-EDE893ECCB6C}"/>
              </a:ext>
            </a:extLst>
          </p:cNvPr>
          <p:cNvSpPr>
            <a:spLocks noGrp="1"/>
          </p:cNvSpPr>
          <p:nvPr>
            <p:ph type="dt" sz="half" idx="10"/>
          </p:nvPr>
        </p:nvSpPr>
        <p:spPr/>
        <p:txBody>
          <a:bodyPr/>
          <a:lstStyle/>
          <a:p>
            <a:fld id="{95381452-036E-4002-8C48-A3171BA642EF}" type="datetime11">
              <a:rPr lang="en-US" smtClean="0"/>
              <a:t>08:01:24</a:t>
            </a:fld>
            <a:endParaRPr lang="de-DE" dirty="0"/>
          </a:p>
        </p:txBody>
      </p:sp>
    </p:spTree>
    <p:extLst>
      <p:ext uri="{BB962C8B-B14F-4D97-AF65-F5344CB8AC3E}">
        <p14:creationId xmlns:p14="http://schemas.microsoft.com/office/powerpoint/2010/main" val="15980862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92D050"/>
                </a:solidFill>
              </a:rPr>
              <a:t>One big advantage of using HeidiSQL.</a:t>
            </a:r>
          </a:p>
        </p:txBody>
      </p:sp>
      <p:sp>
        <p:nvSpPr>
          <p:cNvPr id="3" name="Content Placeholder 2"/>
          <p:cNvSpPr>
            <a:spLocks noGrp="1"/>
          </p:cNvSpPr>
          <p:nvPr>
            <p:ph idx="1"/>
          </p:nvPr>
        </p:nvSpPr>
        <p:spPr>
          <a:xfrm>
            <a:off x="446856" y="4868850"/>
            <a:ext cx="8445624" cy="796962"/>
          </a:xfrm>
        </p:spPr>
        <p:txBody>
          <a:bodyPr>
            <a:normAutofit/>
          </a:bodyPr>
          <a:lstStyle/>
          <a:p>
            <a:r>
              <a:rPr lang="en-US" sz="1800" dirty="0"/>
              <a:t>It will be a good habit to save the command that you used to create tables here. </a:t>
            </a:r>
          </a:p>
        </p:txBody>
      </p:sp>
      <p:pic>
        <p:nvPicPr>
          <p:cNvPr id="1025" name="Picture 1" descr="C:\Users\Yong.Liu\AppData\Roaming\Tencent\Users\37155891\QQ\WinTemp\RichOle\N0$FFIXOH0OUM1]6SNGAG`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 y="1357333"/>
            <a:ext cx="9182100" cy="33655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4211960" y="2713484"/>
            <a:ext cx="4608512" cy="648072"/>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ounded Rectangle 6"/>
          <p:cNvSpPr/>
          <p:nvPr/>
        </p:nvSpPr>
        <p:spPr>
          <a:xfrm>
            <a:off x="3275856" y="1993404"/>
            <a:ext cx="4320480" cy="214299"/>
          </a:xfrm>
          <a:prstGeom prst="roundRect">
            <a:avLst/>
          </a:prstGeom>
          <a:solidFill>
            <a:srgbClr val="C00000">
              <a:alpha val="0"/>
            </a:srgbClr>
          </a:solidFill>
          <a:ln w="190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Date Placeholder 4">
            <a:extLst>
              <a:ext uri="{FF2B5EF4-FFF2-40B4-BE49-F238E27FC236}">
                <a16:creationId xmlns:a16="http://schemas.microsoft.com/office/drawing/2014/main" id="{8EAF9C0D-4348-451F-9261-BA495489BAFC}"/>
              </a:ext>
            </a:extLst>
          </p:cNvPr>
          <p:cNvSpPr>
            <a:spLocks noGrp="1"/>
          </p:cNvSpPr>
          <p:nvPr>
            <p:ph type="dt" sz="half" idx="10"/>
          </p:nvPr>
        </p:nvSpPr>
        <p:spPr/>
        <p:txBody>
          <a:bodyPr/>
          <a:lstStyle/>
          <a:p>
            <a:fld id="{FA0B2E88-F7F5-4124-8FB6-0EEBC025A4E2}" type="datetime11">
              <a:rPr lang="en-US" smtClean="0"/>
              <a:t>08:01:24</a:t>
            </a:fld>
            <a:endParaRPr lang="de-DE" dirty="0"/>
          </a:p>
        </p:txBody>
      </p:sp>
    </p:spTree>
    <p:extLst>
      <p:ext uri="{BB962C8B-B14F-4D97-AF65-F5344CB8AC3E}">
        <p14:creationId xmlns:p14="http://schemas.microsoft.com/office/powerpoint/2010/main" val="40596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For the hands-on session</a:t>
            </a:r>
          </a:p>
        </p:txBody>
      </p:sp>
      <p:sp>
        <p:nvSpPr>
          <p:cNvPr id="3" name="Content Placeholder 2"/>
          <p:cNvSpPr>
            <a:spLocks noGrp="1"/>
          </p:cNvSpPr>
          <p:nvPr>
            <p:ph idx="1"/>
          </p:nvPr>
        </p:nvSpPr>
        <p:spPr>
          <a:xfrm>
            <a:off x="457200" y="1460500"/>
            <a:ext cx="8507288" cy="4133304"/>
          </a:xfrm>
        </p:spPr>
        <p:txBody>
          <a:bodyPr/>
          <a:lstStyle/>
          <a:p>
            <a:r>
              <a:rPr lang="en-US" sz="1600" dirty="0"/>
              <a:t>Please read two instructions for hands-on sessions that are available a:t </a:t>
            </a:r>
            <a:r>
              <a:rPr lang="en-US" sz="1600" b="0" dirty="0">
                <a:hlinkClick r:id="rId2"/>
              </a:rPr>
              <a:t>https://mycourses.aalto.fi/course/view.php?id=36995#section-0</a:t>
            </a:r>
            <a:endParaRPr lang="en-US" sz="1600" b="0" dirty="0"/>
          </a:p>
          <a:p>
            <a:pPr lvl="1"/>
            <a:r>
              <a:rPr lang="en-US" sz="1200" b="0" dirty="0"/>
              <a:t>Method to access course database server via VDI.docx</a:t>
            </a:r>
          </a:p>
          <a:p>
            <a:pPr lvl="1"/>
            <a:r>
              <a:rPr lang="en-US" sz="1200" b="0" dirty="0"/>
              <a:t>Instructions on hands-on session.pdf</a:t>
            </a:r>
          </a:p>
          <a:p>
            <a:r>
              <a:rPr lang="en-US" sz="1600" dirty="0"/>
              <a:t>Please watch the video on how to import the ‘</a:t>
            </a:r>
            <a:r>
              <a:rPr lang="en-US" sz="1600" dirty="0" err="1"/>
              <a:t>classicmodels</a:t>
            </a:r>
            <a:r>
              <a:rPr lang="en-US" sz="1600" dirty="0"/>
              <a:t>’ database </a:t>
            </a:r>
          </a:p>
          <a:p>
            <a:pPr lvl="1"/>
            <a:r>
              <a:rPr lang="en-US" sz="1400" b="0" dirty="0"/>
              <a:t>You can find the </a:t>
            </a:r>
            <a:r>
              <a:rPr lang="en-US" sz="1400" dirty="0"/>
              <a:t>database file </a:t>
            </a:r>
            <a:r>
              <a:rPr lang="en-US" sz="1400" b="0" dirty="0"/>
              <a:t>at: </a:t>
            </a:r>
            <a:r>
              <a:rPr lang="en-US" sz="1400" b="0" dirty="0" err="1"/>
              <a:t>Mycourse</a:t>
            </a:r>
            <a:r>
              <a:rPr lang="en-US" sz="1400" b="0" dirty="0"/>
              <a:t> </a:t>
            </a:r>
            <a:r>
              <a:rPr lang="en-US" sz="1400" b="0" dirty="0">
                <a:sym typeface="Wingdings" panose="05000000000000000000" pitchFamily="2" charset="2"/>
              </a:rPr>
              <a:t> </a:t>
            </a:r>
            <a:r>
              <a:rPr lang="en-US" sz="1400" b="0" dirty="0"/>
              <a:t>Exercises and database files </a:t>
            </a:r>
            <a:r>
              <a:rPr lang="en-US" sz="1400" b="0" dirty="0">
                <a:sym typeface="Wingdings" panose="05000000000000000000" pitchFamily="2" charset="2"/>
              </a:rPr>
              <a:t> Data and database files  </a:t>
            </a:r>
            <a:r>
              <a:rPr lang="en-US" sz="1400" b="0" dirty="0" err="1">
                <a:sym typeface="Wingdings" panose="05000000000000000000" pitchFamily="2" charset="2"/>
              </a:rPr>
              <a:t>classicmodels</a:t>
            </a:r>
            <a:r>
              <a:rPr lang="en-US" sz="1400" b="0" dirty="0">
                <a:sym typeface="Wingdings" panose="05000000000000000000" pitchFamily="2" charset="2"/>
              </a:rPr>
              <a:t> (using PCs in the lab or at home).</a:t>
            </a:r>
            <a:r>
              <a:rPr lang="en-US" sz="1400" b="0" dirty="0" err="1">
                <a:sym typeface="Wingdings" panose="05000000000000000000" pitchFamily="2" charset="2"/>
              </a:rPr>
              <a:t>sql</a:t>
            </a:r>
            <a:endParaRPr lang="en-US" sz="1400" b="0" dirty="0">
              <a:sym typeface="Wingdings" panose="05000000000000000000" pitchFamily="2" charset="2"/>
            </a:endParaRPr>
          </a:p>
          <a:p>
            <a:pPr lvl="1"/>
            <a:r>
              <a:rPr lang="en-US" sz="1400" dirty="0">
                <a:sym typeface="Wingdings" panose="05000000000000000000" pitchFamily="2" charset="2"/>
              </a:rPr>
              <a:t>Link to the video</a:t>
            </a:r>
            <a:r>
              <a:rPr lang="en-US" sz="1400" b="0" dirty="0">
                <a:sym typeface="Wingdings" panose="05000000000000000000" pitchFamily="2" charset="2"/>
              </a:rPr>
              <a:t>: </a:t>
            </a:r>
            <a:r>
              <a:rPr lang="en-US" sz="1400" b="0" dirty="0">
                <a:sym typeface="Wingdings" panose="05000000000000000000" pitchFamily="2" charset="2"/>
                <a:hlinkClick r:id="rId3"/>
              </a:rPr>
              <a:t>https://mycourses.aalto.fi/course/view.php?id=36995&amp;section=3</a:t>
            </a:r>
            <a:endParaRPr lang="en-US" sz="1400" b="0" dirty="0">
              <a:sym typeface="Wingdings" panose="05000000000000000000" pitchFamily="2" charset="2"/>
            </a:endParaRPr>
          </a:p>
          <a:p>
            <a:pPr lvl="1"/>
            <a:r>
              <a:rPr lang="en-US" sz="1400" dirty="0">
                <a:ea typeface="ＭＳ Ｐゴシック" charset="0"/>
                <a:sym typeface="Wingdings" panose="05000000000000000000" pitchFamily="2" charset="2"/>
              </a:rPr>
              <a:t>Please install VDI </a:t>
            </a:r>
            <a:r>
              <a:rPr lang="en-US" sz="1400" b="0" dirty="0">
                <a:ea typeface="ＭＳ Ｐゴシック" charset="0"/>
                <a:sym typeface="Wingdings" panose="05000000000000000000" pitchFamily="2" charset="2"/>
              </a:rPr>
              <a:t>to your computer and access the MySQL server via VDI (see course homepage for tutorial).</a:t>
            </a:r>
          </a:p>
          <a:p>
            <a:pPr marL="342900" lvl="1" indent="-342900">
              <a:buFont typeface="Arial" charset="0"/>
              <a:buChar char="•"/>
            </a:pPr>
            <a:r>
              <a:rPr lang="en-US" sz="1600" dirty="0">
                <a:ea typeface="ＭＳ Ｐゴシック" charset="0"/>
                <a:sym typeface="Wingdings" panose="05000000000000000000" pitchFamily="2" charset="2"/>
              </a:rPr>
              <a:t>Hands-on learning materials are available on </a:t>
            </a:r>
            <a:r>
              <a:rPr lang="en-US" sz="1600" dirty="0" err="1">
                <a:ea typeface="ＭＳ Ｐゴシック" charset="0"/>
                <a:sym typeface="Wingdings" panose="05000000000000000000" pitchFamily="2" charset="2"/>
              </a:rPr>
              <a:t>MyCourse</a:t>
            </a:r>
            <a:endParaRPr lang="en-US" sz="1600" dirty="0">
              <a:ea typeface="ＭＳ Ｐゴシック" charset="0"/>
              <a:sym typeface="Wingdings" panose="05000000000000000000" pitchFamily="2" charset="2"/>
            </a:endParaRPr>
          </a:p>
          <a:p>
            <a:pPr marL="342900" lvl="1" indent="-342900">
              <a:buFont typeface="Arial" charset="0"/>
              <a:buChar char="•"/>
            </a:pPr>
            <a:r>
              <a:rPr lang="en-US" sz="1600" dirty="0">
                <a:ea typeface="ＭＳ Ｐゴシック" charset="0"/>
                <a:sym typeface="Wingdings" panose="05000000000000000000" pitchFamily="2" charset="2"/>
              </a:rPr>
              <a:t>After watching the video, please follow the hands-on learning materials to do the exercise. </a:t>
            </a:r>
          </a:p>
          <a:p>
            <a:pPr marL="342900" lvl="1" indent="-342900">
              <a:buFont typeface="Arial" charset="0"/>
              <a:buChar char="•"/>
            </a:pPr>
            <a:r>
              <a:rPr lang="en-US" sz="1600" dirty="0">
                <a:ea typeface="ＭＳ Ｐゴシック" charset="0"/>
                <a:sym typeface="Wingdings" panose="05000000000000000000" pitchFamily="2" charset="2"/>
              </a:rPr>
              <a:t>Hands-on sessions are simply a venue to offer (question-answering) assistance to support your practice with MySQL.</a:t>
            </a:r>
          </a:p>
          <a:p>
            <a:pPr marL="342900" lvl="1" indent="-342900">
              <a:buFont typeface="Arial" charset="0"/>
              <a:buChar char="•"/>
            </a:pPr>
            <a:endParaRPr lang="en-US" sz="1800" dirty="0">
              <a:ea typeface="ＭＳ Ｐゴシック" charset="0"/>
              <a:sym typeface="Wingdings" panose="05000000000000000000" pitchFamily="2" charset="2"/>
            </a:endParaRPr>
          </a:p>
        </p:txBody>
      </p:sp>
      <p:sp>
        <p:nvSpPr>
          <p:cNvPr id="4" name="Date Placeholder 3"/>
          <p:cNvSpPr>
            <a:spLocks noGrp="1"/>
          </p:cNvSpPr>
          <p:nvPr>
            <p:ph type="dt" sz="half" idx="10"/>
          </p:nvPr>
        </p:nvSpPr>
        <p:spPr/>
        <p:txBody>
          <a:bodyPr/>
          <a:lstStyle/>
          <a:p>
            <a:fld id="{2894646C-C74B-4F01-B110-D84FE4A0B09A}" type="datetime11">
              <a:rPr lang="en-US" smtClean="0"/>
              <a:t>08:01:24</a:t>
            </a:fld>
            <a:endParaRPr lang="de-DE" dirty="0"/>
          </a:p>
        </p:txBody>
      </p:sp>
    </p:spTree>
    <p:extLst>
      <p:ext uri="{BB962C8B-B14F-4D97-AF65-F5344CB8AC3E}">
        <p14:creationId xmlns:p14="http://schemas.microsoft.com/office/powerpoint/2010/main" val="932264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8329-530A-400F-9708-694DE396943E}"/>
              </a:ext>
            </a:extLst>
          </p:cNvPr>
          <p:cNvSpPr>
            <a:spLocks noGrp="1"/>
          </p:cNvSpPr>
          <p:nvPr>
            <p:ph type="title"/>
          </p:nvPr>
        </p:nvSpPr>
        <p:spPr/>
        <p:txBody>
          <a:bodyPr/>
          <a:lstStyle/>
          <a:p>
            <a:r>
              <a:rPr lang="en-US" sz="4000" dirty="0">
                <a:solidFill>
                  <a:schemeClr val="tx2"/>
                </a:solidFill>
              </a:rPr>
              <a:t>Denied Access &amp; Late registration</a:t>
            </a:r>
          </a:p>
        </p:txBody>
      </p:sp>
      <p:sp>
        <p:nvSpPr>
          <p:cNvPr id="3" name="Content Placeholder 2">
            <a:extLst>
              <a:ext uri="{FF2B5EF4-FFF2-40B4-BE49-F238E27FC236}">
                <a16:creationId xmlns:a16="http://schemas.microsoft.com/office/drawing/2014/main" id="{651A33D2-3DA3-4A57-8630-B5B270996CF1}"/>
              </a:ext>
            </a:extLst>
          </p:cNvPr>
          <p:cNvSpPr>
            <a:spLocks noGrp="1"/>
          </p:cNvSpPr>
          <p:nvPr>
            <p:ph idx="1"/>
          </p:nvPr>
        </p:nvSpPr>
        <p:spPr/>
        <p:txBody>
          <a:bodyPr/>
          <a:lstStyle/>
          <a:p>
            <a:r>
              <a:rPr lang="en-US" b="0" dirty="0"/>
              <a:t>If you registered for the course after August 30, your MySQL account may not yet be created. If your access to the MySQL server is denied, please contact the lecturer to create an account for you by sending your student ID.</a:t>
            </a:r>
          </a:p>
        </p:txBody>
      </p:sp>
      <p:sp>
        <p:nvSpPr>
          <p:cNvPr id="4" name="Date Placeholder 3">
            <a:extLst>
              <a:ext uri="{FF2B5EF4-FFF2-40B4-BE49-F238E27FC236}">
                <a16:creationId xmlns:a16="http://schemas.microsoft.com/office/drawing/2014/main" id="{4CDB8C47-5258-40A8-B380-EB1C397A6008}"/>
              </a:ext>
            </a:extLst>
          </p:cNvPr>
          <p:cNvSpPr>
            <a:spLocks noGrp="1"/>
          </p:cNvSpPr>
          <p:nvPr>
            <p:ph type="dt" sz="half" idx="10"/>
          </p:nvPr>
        </p:nvSpPr>
        <p:spPr/>
        <p:txBody>
          <a:bodyPr/>
          <a:lstStyle/>
          <a:p>
            <a:fld id="{505134B8-B97C-4A1B-908F-39A55B1137A7}" type="datetime11">
              <a:rPr lang="en-US" smtClean="0"/>
              <a:t>08:01:24</a:t>
            </a:fld>
            <a:endParaRPr lang="de-DE" dirty="0"/>
          </a:p>
        </p:txBody>
      </p:sp>
    </p:spTree>
    <p:extLst>
      <p:ext uri="{BB962C8B-B14F-4D97-AF65-F5344CB8AC3E}">
        <p14:creationId xmlns:p14="http://schemas.microsoft.com/office/powerpoint/2010/main" val="105324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56120205-097E-43E7-A7C6-19708D46CD9D}"/>
              </a:ext>
            </a:extLst>
          </p:cNvPr>
          <p:cNvSpPr txBox="1">
            <a:spLocks/>
          </p:cNvSpPr>
          <p:nvPr/>
        </p:nvSpPr>
        <p:spPr>
          <a:xfrm>
            <a:off x="611560" y="985293"/>
            <a:ext cx="5616624" cy="4389396"/>
          </a:xfrm>
          <a:prstGeom prst="rect">
            <a:avLst/>
          </a:prstGeom>
          <a:solidFill>
            <a:schemeClr val="accent4">
              <a:lumMod val="40000"/>
              <a:lumOff val="60000"/>
              <a:alpha val="19000"/>
            </a:schemeClr>
          </a:solidFill>
          <a:ln>
            <a:solidFill>
              <a:schemeClr val="tx2"/>
            </a:solidFill>
            <a:prstDash val="dash"/>
          </a:ln>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charset="0"/>
              <a:buNone/>
            </a:pPr>
            <a:r>
              <a:rPr lang="en-US" sz="2800" dirty="0"/>
              <a:t> 	</a:t>
            </a:r>
          </a:p>
          <a:p>
            <a:pPr marL="0" indent="0" algn="r">
              <a:buFont typeface="Arial" charset="0"/>
              <a:buNone/>
            </a:pPr>
            <a:endParaRPr lang="en-US" sz="2800" dirty="0"/>
          </a:p>
          <a:p>
            <a:pPr marL="0" indent="0" algn="r">
              <a:buFont typeface="Arial" charset="0"/>
              <a:buNone/>
            </a:pPr>
            <a:endParaRPr lang="en-US" sz="2800" dirty="0"/>
          </a:p>
        </p:txBody>
      </p:sp>
      <p:sp>
        <p:nvSpPr>
          <p:cNvPr id="19" name="Content Placeholder 2">
            <a:extLst>
              <a:ext uri="{FF2B5EF4-FFF2-40B4-BE49-F238E27FC236}">
                <a16:creationId xmlns:a16="http://schemas.microsoft.com/office/drawing/2014/main" id="{F1688617-D081-4C3C-B87D-4B1A07EBBAAC}"/>
              </a:ext>
            </a:extLst>
          </p:cNvPr>
          <p:cNvSpPr txBox="1">
            <a:spLocks/>
          </p:cNvSpPr>
          <p:nvPr/>
        </p:nvSpPr>
        <p:spPr>
          <a:xfrm>
            <a:off x="323528" y="1206500"/>
            <a:ext cx="6336704" cy="2834564"/>
          </a:xfrm>
          <a:prstGeom prst="rect">
            <a:avLst/>
          </a:prstGeom>
          <a:solidFill>
            <a:schemeClr val="accent2">
              <a:lumMod val="60000"/>
              <a:lumOff val="40000"/>
              <a:alpha val="19000"/>
            </a:schemeClr>
          </a:solidFill>
          <a:ln>
            <a:solidFill>
              <a:srgbClr val="C00000"/>
            </a:solidFill>
            <a:prstDash val="lgDashDotDot"/>
          </a:ln>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charset="0"/>
              <a:buNone/>
            </a:pPr>
            <a:r>
              <a:rPr lang="en-US" sz="2800" dirty="0"/>
              <a:t> 	</a:t>
            </a:r>
          </a:p>
          <a:p>
            <a:pPr marL="0" indent="0" algn="r">
              <a:buFont typeface="Arial" charset="0"/>
              <a:buNone/>
            </a:pPr>
            <a:endParaRPr lang="en-US" sz="2800" dirty="0"/>
          </a:p>
          <a:p>
            <a:pPr marL="0" indent="0" algn="r">
              <a:buFont typeface="Arial" charset="0"/>
              <a:buNone/>
            </a:pPr>
            <a:endParaRPr lang="en-US" sz="2800" dirty="0"/>
          </a:p>
        </p:txBody>
      </p:sp>
      <p:sp>
        <p:nvSpPr>
          <p:cNvPr id="2" name="Title 1">
            <a:extLst>
              <a:ext uri="{FF2B5EF4-FFF2-40B4-BE49-F238E27FC236}">
                <a16:creationId xmlns:a16="http://schemas.microsoft.com/office/drawing/2014/main" id="{B4C5940E-449D-418F-8387-00497911047B}"/>
              </a:ext>
            </a:extLst>
          </p:cNvPr>
          <p:cNvSpPr>
            <a:spLocks noGrp="1"/>
          </p:cNvSpPr>
          <p:nvPr>
            <p:ph type="title"/>
          </p:nvPr>
        </p:nvSpPr>
        <p:spPr>
          <a:xfrm>
            <a:off x="433312" y="236946"/>
            <a:ext cx="8260672" cy="866189"/>
          </a:xfrm>
        </p:spPr>
        <p:txBody>
          <a:bodyPr/>
          <a:lstStyle/>
          <a:p>
            <a:r>
              <a:rPr lang="en-US" sz="4200" dirty="0">
                <a:solidFill>
                  <a:srgbClr val="92D050"/>
                </a:solidFill>
              </a:rPr>
              <a:t>Connection to Other Courses/Jobs</a:t>
            </a:r>
          </a:p>
        </p:txBody>
      </p:sp>
      <p:sp>
        <p:nvSpPr>
          <p:cNvPr id="3" name="Content Placeholder 2">
            <a:extLst>
              <a:ext uri="{FF2B5EF4-FFF2-40B4-BE49-F238E27FC236}">
                <a16:creationId xmlns:a16="http://schemas.microsoft.com/office/drawing/2014/main" id="{96A4006B-EF60-44EB-A1E9-F465594BCA93}"/>
              </a:ext>
            </a:extLst>
          </p:cNvPr>
          <p:cNvSpPr>
            <a:spLocks noGrp="1"/>
          </p:cNvSpPr>
          <p:nvPr>
            <p:ph idx="1"/>
          </p:nvPr>
        </p:nvSpPr>
        <p:spPr>
          <a:xfrm>
            <a:off x="698864" y="2775322"/>
            <a:ext cx="2489688" cy="1108968"/>
          </a:xfrm>
          <a:solidFill>
            <a:schemeClr val="tx2">
              <a:lumMod val="20000"/>
              <a:lumOff val="80000"/>
            </a:schemeClr>
          </a:solidFill>
        </p:spPr>
        <p:txBody>
          <a:bodyPr/>
          <a:lstStyle/>
          <a:p>
            <a:pPr marL="0" indent="0">
              <a:buNone/>
            </a:pPr>
            <a:r>
              <a:rPr lang="en-US" sz="2800"/>
              <a:t>MySQL for Data Analytics</a:t>
            </a:r>
            <a:endParaRPr lang="en-US" sz="2800" dirty="0"/>
          </a:p>
        </p:txBody>
      </p:sp>
      <p:sp>
        <p:nvSpPr>
          <p:cNvPr id="4" name="Date Placeholder 3">
            <a:extLst>
              <a:ext uri="{FF2B5EF4-FFF2-40B4-BE49-F238E27FC236}">
                <a16:creationId xmlns:a16="http://schemas.microsoft.com/office/drawing/2014/main" id="{48002982-ECB7-4E0A-B397-524A4A8544CA}"/>
              </a:ext>
            </a:extLst>
          </p:cNvPr>
          <p:cNvSpPr>
            <a:spLocks noGrp="1"/>
          </p:cNvSpPr>
          <p:nvPr>
            <p:ph type="dt" sz="half" idx="10"/>
          </p:nvPr>
        </p:nvSpPr>
        <p:spPr/>
        <p:txBody>
          <a:bodyPr/>
          <a:lstStyle/>
          <a:p>
            <a:fld id="{49E2A849-DCE9-4AF8-B604-174E7FB34B1F}" type="datetime11">
              <a:rPr lang="en-US" smtClean="0"/>
              <a:t>08:01:24</a:t>
            </a:fld>
            <a:endParaRPr lang="de-DE" dirty="0"/>
          </a:p>
        </p:txBody>
      </p:sp>
      <p:sp>
        <p:nvSpPr>
          <p:cNvPr id="6" name="Content Placeholder 2">
            <a:extLst>
              <a:ext uri="{FF2B5EF4-FFF2-40B4-BE49-F238E27FC236}">
                <a16:creationId xmlns:a16="http://schemas.microsoft.com/office/drawing/2014/main" id="{9643AE34-AAB0-4F42-9CDF-D396E56B86F8}"/>
              </a:ext>
            </a:extLst>
          </p:cNvPr>
          <p:cNvSpPr txBox="1">
            <a:spLocks/>
          </p:cNvSpPr>
          <p:nvPr/>
        </p:nvSpPr>
        <p:spPr>
          <a:xfrm>
            <a:off x="3275856" y="1361281"/>
            <a:ext cx="2808312" cy="1044945"/>
          </a:xfrm>
          <a:prstGeom prst="rect">
            <a:avLst/>
          </a:prstGeom>
          <a:solidFill>
            <a:schemeClr val="tx2">
              <a:lumMod val="40000"/>
              <a:lumOff val="60000"/>
            </a:schemeClr>
          </a:solidFill>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a:t>Capstone: Business Intelligence</a:t>
            </a:r>
            <a:br>
              <a:rPr lang="en-US" sz="2400" dirty="0"/>
            </a:br>
            <a:r>
              <a:rPr lang="en-US" sz="1800" dirty="0"/>
              <a:t>(Power BI, Tableau)</a:t>
            </a:r>
            <a:endParaRPr lang="en-US" sz="2400" dirty="0"/>
          </a:p>
        </p:txBody>
      </p:sp>
      <p:sp>
        <p:nvSpPr>
          <p:cNvPr id="8" name="TextBox 7">
            <a:extLst>
              <a:ext uri="{FF2B5EF4-FFF2-40B4-BE49-F238E27FC236}">
                <a16:creationId xmlns:a16="http://schemas.microsoft.com/office/drawing/2014/main" id="{97A6A2D9-4B4C-448C-9E5C-1E2A3797DC41}"/>
              </a:ext>
            </a:extLst>
          </p:cNvPr>
          <p:cNvSpPr txBox="1"/>
          <p:nvPr/>
        </p:nvSpPr>
        <p:spPr>
          <a:xfrm>
            <a:off x="1165742" y="1605520"/>
            <a:ext cx="1800200" cy="646331"/>
          </a:xfrm>
          <a:prstGeom prst="rect">
            <a:avLst/>
          </a:prstGeom>
          <a:noFill/>
        </p:spPr>
        <p:txBody>
          <a:bodyPr wrap="square">
            <a:spAutoFit/>
          </a:bodyPr>
          <a:lstStyle/>
          <a:p>
            <a:r>
              <a:rPr lang="en-US" dirty="0"/>
              <a:t>Recommended course before </a:t>
            </a:r>
          </a:p>
        </p:txBody>
      </p:sp>
      <p:cxnSp>
        <p:nvCxnSpPr>
          <p:cNvPr id="10" name="Straight Arrow Connector 9">
            <a:extLst>
              <a:ext uri="{FF2B5EF4-FFF2-40B4-BE49-F238E27FC236}">
                <a16:creationId xmlns:a16="http://schemas.microsoft.com/office/drawing/2014/main" id="{1169750F-695E-441E-88E3-7D234791A061}"/>
              </a:ext>
            </a:extLst>
          </p:cNvPr>
          <p:cNvCxnSpPr>
            <a:cxnSpLocks/>
            <a:stCxn id="3" idx="0"/>
            <a:endCxn id="6" idx="1"/>
          </p:cNvCxnSpPr>
          <p:nvPr/>
        </p:nvCxnSpPr>
        <p:spPr>
          <a:xfrm flipV="1">
            <a:off x="1943708" y="1883754"/>
            <a:ext cx="1332148" cy="891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ontent Placeholder 2">
            <a:extLst>
              <a:ext uri="{FF2B5EF4-FFF2-40B4-BE49-F238E27FC236}">
                <a16:creationId xmlns:a16="http://schemas.microsoft.com/office/drawing/2014/main" id="{A155A286-877F-4A5F-94D8-E45867094AB4}"/>
              </a:ext>
            </a:extLst>
          </p:cNvPr>
          <p:cNvSpPr txBox="1">
            <a:spLocks/>
          </p:cNvSpPr>
          <p:nvPr/>
        </p:nvSpPr>
        <p:spPr>
          <a:xfrm>
            <a:off x="3250523" y="4296842"/>
            <a:ext cx="2808312" cy="918466"/>
          </a:xfrm>
          <a:prstGeom prst="rect">
            <a:avLst/>
          </a:prstGeom>
          <a:solidFill>
            <a:schemeClr val="tx2">
              <a:lumMod val="40000"/>
              <a:lumOff val="60000"/>
            </a:schemeClr>
          </a:solidFill>
        </p:spPr>
        <p:txBody>
          <a:bodyPr/>
          <a:lstStyle>
            <a:lvl1pPr marL="342900" indent="-342900" algn="l" defTabSz="457200" rtl="0" eaLnBrk="1" fontAlgn="base" hangingPunct="1">
              <a:spcBef>
                <a:spcPct val="20000"/>
              </a:spcBef>
              <a:spcAft>
                <a:spcPct val="0"/>
              </a:spcAft>
              <a:buFont typeface="Arial" charset="0"/>
              <a:buChar char="•"/>
              <a:defRPr sz="3200" b="1"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640080" indent="-228600" algn="l" defTabSz="457200" rtl="0" eaLnBrk="1" fontAlgn="base" hangingPunct="1">
              <a:spcBef>
                <a:spcPct val="20000"/>
              </a:spcBef>
              <a:spcAft>
                <a:spcPct val="0"/>
              </a:spcAft>
              <a:buFont typeface="Times New Roman" panose="02020603050405020304" pitchFamily="18" charset="0"/>
              <a:buChar char="-"/>
              <a:defRPr sz="2800" b="1" kern="1200">
                <a:solidFill>
                  <a:schemeClr val="tx1"/>
                </a:solidFill>
                <a:latin typeface="Times New Roman" panose="02020603050405020304" pitchFamily="18" charset="0"/>
                <a:ea typeface="MS PGothic" pitchFamily="34" charset="-128"/>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2400" b="1" kern="1200">
                <a:solidFill>
                  <a:schemeClr val="tx1"/>
                </a:solidFill>
                <a:latin typeface="Times New Roman" panose="02020603050405020304" pitchFamily="18" charset="0"/>
                <a:ea typeface="ヒラギノ角ゴ Pro W3" charset="-128"/>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ヒラギノ角ゴ Pro W3" charset="-128"/>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2000" b="1"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400" dirty="0"/>
              <a:t>Data Science for Business </a:t>
            </a:r>
            <a:r>
              <a:rPr lang="en-US" sz="2000" dirty="0"/>
              <a:t>(Python/R)</a:t>
            </a:r>
            <a:endParaRPr lang="en-US" sz="2400" dirty="0"/>
          </a:p>
        </p:txBody>
      </p:sp>
      <p:cxnSp>
        <p:nvCxnSpPr>
          <p:cNvPr id="12" name="Straight Arrow Connector 11">
            <a:extLst>
              <a:ext uri="{FF2B5EF4-FFF2-40B4-BE49-F238E27FC236}">
                <a16:creationId xmlns:a16="http://schemas.microsoft.com/office/drawing/2014/main" id="{63B1B1BE-087E-4832-962C-183B5CAEFDBA}"/>
              </a:ext>
            </a:extLst>
          </p:cNvPr>
          <p:cNvCxnSpPr>
            <a:cxnSpLocks/>
            <a:stCxn id="3" idx="2"/>
            <a:endCxn id="11" idx="1"/>
          </p:cNvCxnSpPr>
          <p:nvPr/>
        </p:nvCxnSpPr>
        <p:spPr>
          <a:xfrm>
            <a:off x="1943708" y="3884290"/>
            <a:ext cx="1306815" cy="871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8C5C387-B3BE-4DA7-B90A-CCC6577312B0}"/>
              </a:ext>
            </a:extLst>
          </p:cNvPr>
          <p:cNvSpPr txBox="1"/>
          <p:nvPr/>
        </p:nvSpPr>
        <p:spPr>
          <a:xfrm>
            <a:off x="1115616" y="4441676"/>
            <a:ext cx="1800200" cy="646331"/>
          </a:xfrm>
          <a:prstGeom prst="rect">
            <a:avLst/>
          </a:prstGeom>
          <a:noFill/>
        </p:spPr>
        <p:txBody>
          <a:bodyPr wrap="square">
            <a:spAutoFit/>
          </a:bodyPr>
          <a:lstStyle/>
          <a:p>
            <a:r>
              <a:rPr lang="en-US" dirty="0"/>
              <a:t>Recommended course</a:t>
            </a:r>
            <a:r>
              <a:rPr lang="en-US" sz="1800" dirty="0"/>
              <a:t> </a:t>
            </a:r>
            <a:r>
              <a:rPr lang="en-US" dirty="0"/>
              <a:t>before</a:t>
            </a:r>
            <a:r>
              <a:rPr lang="en-US" sz="1800" dirty="0"/>
              <a:t> </a:t>
            </a:r>
            <a:endParaRPr lang="en-US" dirty="0"/>
          </a:p>
        </p:txBody>
      </p:sp>
      <p:sp>
        <p:nvSpPr>
          <p:cNvPr id="30" name="TextBox 29">
            <a:extLst>
              <a:ext uri="{FF2B5EF4-FFF2-40B4-BE49-F238E27FC236}">
                <a16:creationId xmlns:a16="http://schemas.microsoft.com/office/drawing/2014/main" id="{B78B46D3-0B38-4C36-A26D-713C7C145C58}"/>
              </a:ext>
            </a:extLst>
          </p:cNvPr>
          <p:cNvSpPr txBox="1"/>
          <p:nvPr/>
        </p:nvSpPr>
        <p:spPr>
          <a:xfrm>
            <a:off x="6196314" y="1666816"/>
            <a:ext cx="2682044" cy="369332"/>
          </a:xfrm>
          <a:prstGeom prst="rect">
            <a:avLst/>
          </a:prstGeom>
          <a:noFill/>
        </p:spPr>
        <p:txBody>
          <a:bodyPr wrap="square">
            <a:spAutoFit/>
          </a:bodyPr>
          <a:lstStyle/>
          <a:p>
            <a:pPr marL="0" indent="0" algn="r">
              <a:buFont typeface="Arial" charset="0"/>
              <a:buNone/>
            </a:pPr>
            <a:r>
              <a:rPr lang="en-US" sz="1800" b="1" dirty="0">
                <a:solidFill>
                  <a:srgbClr val="FF0000"/>
                </a:solidFill>
                <a:latin typeface="Times New Roman" panose="02020603050405020304" pitchFamily="18" charset="0"/>
                <a:cs typeface="Times New Roman" panose="02020603050405020304" pitchFamily="18" charset="0"/>
              </a:rPr>
              <a:t>Business analyst</a:t>
            </a:r>
          </a:p>
        </p:txBody>
      </p:sp>
      <p:sp>
        <p:nvSpPr>
          <p:cNvPr id="31" name="Arrow: Bent 30">
            <a:extLst>
              <a:ext uri="{FF2B5EF4-FFF2-40B4-BE49-F238E27FC236}">
                <a16:creationId xmlns:a16="http://schemas.microsoft.com/office/drawing/2014/main" id="{C9C02D45-D017-4855-AE97-C5C8980E62A0}"/>
              </a:ext>
            </a:extLst>
          </p:cNvPr>
          <p:cNvSpPr/>
          <p:nvPr/>
        </p:nvSpPr>
        <p:spPr>
          <a:xfrm rot="10800000">
            <a:off x="6675040" y="2017322"/>
            <a:ext cx="1425352" cy="830064"/>
          </a:xfrm>
          <a:prstGeom prst="ben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F45DDE37-7B8B-42CE-8433-521781605222}"/>
              </a:ext>
            </a:extLst>
          </p:cNvPr>
          <p:cNvSpPr txBox="1"/>
          <p:nvPr/>
        </p:nvSpPr>
        <p:spPr>
          <a:xfrm>
            <a:off x="4101872" y="4047113"/>
            <a:ext cx="4572000" cy="369332"/>
          </a:xfrm>
          <a:prstGeom prst="rect">
            <a:avLst/>
          </a:prstGeom>
          <a:noFill/>
        </p:spPr>
        <p:txBody>
          <a:bodyPr wrap="square">
            <a:spAutoFit/>
          </a:bodyPr>
          <a:lstStyle/>
          <a:p>
            <a:pPr marL="0" indent="0" algn="r">
              <a:buFont typeface="Arial" charset="0"/>
              <a:buNone/>
            </a:pPr>
            <a:r>
              <a:rPr lang="en-US" sz="1800" b="1" dirty="0">
                <a:solidFill>
                  <a:srgbClr val="FF0000"/>
                </a:solidFill>
                <a:latin typeface="Times New Roman" panose="02020603050405020304" pitchFamily="18" charset="0"/>
                <a:cs typeface="Times New Roman" panose="02020603050405020304" pitchFamily="18" charset="0"/>
              </a:rPr>
              <a:t>Data Scientist</a:t>
            </a:r>
          </a:p>
        </p:txBody>
      </p:sp>
      <p:sp>
        <p:nvSpPr>
          <p:cNvPr id="35" name="Arrow: Bent 34">
            <a:extLst>
              <a:ext uri="{FF2B5EF4-FFF2-40B4-BE49-F238E27FC236}">
                <a16:creationId xmlns:a16="http://schemas.microsoft.com/office/drawing/2014/main" id="{019D3E28-1CA6-4966-87B1-D1DD44DA7066}"/>
              </a:ext>
            </a:extLst>
          </p:cNvPr>
          <p:cNvSpPr/>
          <p:nvPr/>
        </p:nvSpPr>
        <p:spPr>
          <a:xfrm rot="10800000">
            <a:off x="6444208" y="4395636"/>
            <a:ext cx="1425352" cy="603991"/>
          </a:xfrm>
          <a:prstGeom prst="ben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885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3FD3-EAC7-402A-7CE0-2A4E6E071FE8}"/>
              </a:ext>
            </a:extLst>
          </p:cNvPr>
          <p:cNvSpPr>
            <a:spLocks noGrp="1"/>
          </p:cNvSpPr>
          <p:nvPr>
            <p:ph type="title"/>
          </p:nvPr>
        </p:nvSpPr>
        <p:spPr/>
        <p:txBody>
          <a:bodyPr/>
          <a:lstStyle/>
          <a:p>
            <a:r>
              <a:rPr lang="en-GB" sz="4200" dirty="0">
                <a:solidFill>
                  <a:srgbClr val="92D050"/>
                </a:solidFill>
              </a:rPr>
              <a:t>MySQL &amp; Career Development</a:t>
            </a:r>
          </a:p>
        </p:txBody>
      </p:sp>
      <p:sp>
        <p:nvSpPr>
          <p:cNvPr id="3" name="Content Placeholder 2">
            <a:extLst>
              <a:ext uri="{FF2B5EF4-FFF2-40B4-BE49-F238E27FC236}">
                <a16:creationId xmlns:a16="http://schemas.microsoft.com/office/drawing/2014/main" id="{4DC1C75A-F8C7-B1B5-EF69-876A2117F62C}"/>
              </a:ext>
            </a:extLst>
          </p:cNvPr>
          <p:cNvSpPr>
            <a:spLocks noGrp="1"/>
          </p:cNvSpPr>
          <p:nvPr>
            <p:ph idx="1"/>
          </p:nvPr>
        </p:nvSpPr>
        <p:spPr/>
        <p:txBody>
          <a:bodyPr/>
          <a:lstStyle/>
          <a:p>
            <a:r>
              <a:rPr lang="en-GB" sz="2400" dirty="0"/>
              <a:t>You will likely take an important role in enterprises a few years after graduation.</a:t>
            </a:r>
          </a:p>
          <a:p>
            <a:r>
              <a:rPr lang="en-GB" sz="2400" dirty="0"/>
              <a:t>Data literacy: A must-have skill for future managers or business leaders</a:t>
            </a:r>
          </a:p>
          <a:p>
            <a:pPr lvl="1"/>
            <a:r>
              <a:rPr lang="en-US" sz="2000" b="0" dirty="0"/>
              <a:t>Data literacy is the ability to access, read, understand, create, and communicate data as information and use data as a resource for decision-making. </a:t>
            </a:r>
          </a:p>
          <a:p>
            <a:endParaRPr lang="en-GB" sz="2400" dirty="0"/>
          </a:p>
        </p:txBody>
      </p:sp>
      <p:sp>
        <p:nvSpPr>
          <p:cNvPr id="4" name="Date Placeholder 3">
            <a:extLst>
              <a:ext uri="{FF2B5EF4-FFF2-40B4-BE49-F238E27FC236}">
                <a16:creationId xmlns:a16="http://schemas.microsoft.com/office/drawing/2014/main" id="{A49E7FE5-475A-E498-8C06-F6ED87152C33}"/>
              </a:ext>
            </a:extLst>
          </p:cNvPr>
          <p:cNvSpPr>
            <a:spLocks noGrp="1"/>
          </p:cNvSpPr>
          <p:nvPr>
            <p:ph type="dt" sz="half" idx="10"/>
          </p:nvPr>
        </p:nvSpPr>
        <p:spPr/>
        <p:txBody>
          <a:bodyPr/>
          <a:lstStyle/>
          <a:p>
            <a:fld id="{505134B8-B97C-4A1B-908F-39A55B1137A7}" type="datetime11">
              <a:rPr lang="en-US" smtClean="0"/>
              <a:t>08:01:24</a:t>
            </a:fld>
            <a:endParaRPr lang="de-DE" dirty="0"/>
          </a:p>
        </p:txBody>
      </p:sp>
    </p:spTree>
    <p:extLst>
      <p:ext uri="{BB962C8B-B14F-4D97-AF65-F5344CB8AC3E}">
        <p14:creationId xmlns:p14="http://schemas.microsoft.com/office/powerpoint/2010/main" val="2909991109"/>
      </p:ext>
    </p:extLst>
  </p:cSld>
  <p:clrMapOvr>
    <a:masterClrMapping/>
  </p:clrMapOvr>
</p:sld>
</file>

<file path=ppt/theme/theme1.xml><?xml version="1.0" encoding="utf-8"?>
<a:theme xmlns:a="http://schemas.openxmlformats.org/drawingml/2006/main" name="BIZ_EN">
  <a:themeElements>
    <a:clrScheme name="Aalto-kauppa">
      <a:dk1>
        <a:sysClr val="windowText" lastClr="000000"/>
      </a:dk1>
      <a:lt1>
        <a:sysClr val="window" lastClr="FFFFFF"/>
      </a:lt1>
      <a:dk2>
        <a:srgbClr val="78BE20"/>
      </a:dk2>
      <a:lt2>
        <a:srgbClr val="8C857B"/>
      </a:lt2>
      <a:accent1>
        <a:srgbClr val="78BE20"/>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extLst>
    <a:ext uri="{05A4C25C-085E-4340-85A3-A5531E510DB2}">
      <thm15:themeFamily xmlns:thm15="http://schemas.microsoft.com/office/thememl/2012/main" name="Presentation8" id="{ECD78E7F-3D48-4012-844A-6582CCB7ACC9}" vid="{1E3A92F0-686A-4013-A75C-489663080FEB}"/>
    </a:ext>
  </a:extLst>
</a:theme>
</file>

<file path=ppt/theme/theme2.xml><?xml version="1.0" encoding="utf-8"?>
<a:theme xmlns:a="http://schemas.openxmlformats.org/drawingml/2006/main" name="1_BIZ_EN">
  <a:themeElements>
    <a:clrScheme name="Aalto-kauppa">
      <a:dk1>
        <a:sysClr val="windowText" lastClr="000000"/>
      </a:dk1>
      <a:lt1>
        <a:sysClr val="window" lastClr="FFFFFF"/>
      </a:lt1>
      <a:dk2>
        <a:srgbClr val="78BE20"/>
      </a:dk2>
      <a:lt2>
        <a:srgbClr val="8C857B"/>
      </a:lt2>
      <a:accent1>
        <a:srgbClr val="78BE20"/>
      </a:accent1>
      <a:accent2>
        <a:srgbClr val="FFCD00"/>
      </a:accent2>
      <a:accent3>
        <a:srgbClr val="EF3340"/>
      </a:accent3>
      <a:accent4>
        <a:srgbClr val="005EB8"/>
      </a:accent4>
      <a:accent5>
        <a:srgbClr val="8C857B"/>
      </a:accent5>
      <a:accent6>
        <a:srgbClr val="00965E"/>
      </a:accent6>
      <a:hlink>
        <a:srgbClr val="000000"/>
      </a:hlink>
      <a:folHlink>
        <a:srgbClr val="928B81"/>
      </a:folHlink>
    </a:clrScheme>
    <a:fontScheme name="Aalto-yliopis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b="1"/>
        </a:defPPr>
      </a:lstStyle>
    </a:txDef>
  </a:objectDefaults>
  <a:extraClrSchemeLst/>
  <a:extLst>
    <a:ext uri="{05A4C25C-085E-4340-85A3-A5531E510DB2}">
      <thm15:themeFamily xmlns:thm15="http://schemas.microsoft.com/office/thememl/2012/main" name="Presentation8" id="{ECD78E7F-3D48-4012-844A-6582CCB7ACC9}" vid="{1E3A92F0-686A-4013-A75C-489663080FEB}"/>
    </a:ext>
  </a:extLst>
</a:theme>
</file>

<file path=ppt/theme/theme3.xml><?xml version="1.0" encoding="utf-8"?>
<a:theme xmlns:a="http://schemas.openxmlformats.org/drawingml/2006/main" name="eCraft Theme">
  <a:themeElements>
    <a:clrScheme name="eCraft Color Palette">
      <a:dk1>
        <a:srgbClr val="010818"/>
      </a:dk1>
      <a:lt1>
        <a:sysClr val="window" lastClr="FFFFFF"/>
      </a:lt1>
      <a:dk2>
        <a:srgbClr val="021227"/>
      </a:dk2>
      <a:lt2>
        <a:srgbClr val="FFFFFF"/>
      </a:lt2>
      <a:accent1>
        <a:srgbClr val="FFCC00"/>
      </a:accent1>
      <a:accent2>
        <a:srgbClr val="530DC2"/>
      </a:accent2>
      <a:accent3>
        <a:srgbClr val="FEEA99"/>
      </a:accent3>
      <a:accent4>
        <a:srgbClr val="7F7F87"/>
      </a:accent4>
      <a:accent5>
        <a:srgbClr val="595961"/>
      </a:accent5>
      <a:accent6>
        <a:srgbClr val="3F3F47"/>
      </a:accent6>
      <a:hlink>
        <a:srgbClr val="FFCC00"/>
      </a:hlink>
      <a:folHlink>
        <a:srgbClr val="530DC2"/>
      </a:folHlink>
    </a:clrScheme>
    <a:fontScheme name="eCraft 2018">
      <a:majorFont>
        <a:latin typeface="Rawline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raft_powerpoint_template_2018.potx" id="{3923B0F3-718E-41AF-8274-FACB9DE0EC9F}" vid="{5393E1D8-BD93-492F-8D31-87996D096E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BIZ_EN</Template>
  <TotalTime>0</TotalTime>
  <Words>6387</Words>
  <Application>Microsoft Office PowerPoint</Application>
  <PresentationFormat>On-screen Show (16:10)</PresentationFormat>
  <Paragraphs>668</Paragraphs>
  <Slides>72</Slides>
  <Notes>44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72</vt:i4>
      </vt:variant>
    </vt:vector>
  </HeadingPairs>
  <TitlesOfParts>
    <vt:vector size="87" baseType="lpstr">
      <vt:lpstr>Lucida Grande</vt:lpstr>
      <vt:lpstr>Rawline ExtraBold</vt:lpstr>
      <vt:lpstr>Arial</vt:lpstr>
      <vt:lpstr>Arial Black</vt:lpstr>
      <vt:lpstr>Calibri</vt:lpstr>
      <vt:lpstr>Courier New</vt:lpstr>
      <vt:lpstr>Georgia</vt:lpstr>
      <vt:lpstr>Lato</vt:lpstr>
      <vt:lpstr>Open Sans</vt:lpstr>
      <vt:lpstr>Times</vt:lpstr>
      <vt:lpstr>Times New Roman</vt:lpstr>
      <vt:lpstr>Wingdings</vt:lpstr>
      <vt:lpstr>BIZ_EN</vt:lpstr>
      <vt:lpstr>1_BIZ_EN</vt:lpstr>
      <vt:lpstr>eCraft Theme</vt:lpstr>
      <vt:lpstr>PowerPoint Presentation</vt:lpstr>
      <vt:lpstr>MySQL for Data Analytics   </vt:lpstr>
      <vt:lpstr>Content</vt:lpstr>
      <vt:lpstr>Section 1: Basic information of the course </vt:lpstr>
      <vt:lpstr>MySQL for Data Analytics </vt:lpstr>
      <vt:lpstr>Content and Learning outcome</vt:lpstr>
      <vt:lpstr>Eye and book icon</vt:lpstr>
      <vt:lpstr>Connection to Other Courses/Jobs</vt:lpstr>
      <vt:lpstr>MySQL &amp; Career Development</vt:lpstr>
      <vt:lpstr>Data Literacy and Being A Manager</vt:lpstr>
      <vt:lpstr>Schedule (7 lectures + 5 Exercises)</vt:lpstr>
      <vt:lpstr>Hands-on Session: Feedbacks &amp; Changes</vt:lpstr>
      <vt:lpstr>Performance Evaluation / Grading method</vt:lpstr>
      <vt:lpstr>Preparation for Big Assignment </vt:lpstr>
      <vt:lpstr>Settings of the course</vt:lpstr>
      <vt:lpstr>PowerPoint Presentation</vt:lpstr>
      <vt:lpstr>Online Materials for Learning MySQL</vt:lpstr>
      <vt:lpstr>PowerPoint Presentation</vt:lpstr>
      <vt:lpstr>Database as a useful skill (salary)</vt:lpstr>
      <vt:lpstr>PowerPoint Presentation</vt:lpstr>
      <vt:lpstr>PowerPoint Presentation</vt:lpstr>
      <vt:lpstr>PowerPoint Presentation</vt:lpstr>
      <vt:lpstr>A day in the life of Consultant </vt:lpstr>
      <vt:lpstr>A day in the life of a data scientist</vt:lpstr>
      <vt:lpstr>People Working with Database</vt:lpstr>
      <vt:lpstr>An Analytical Mind/Data Literacy?</vt:lpstr>
      <vt:lpstr>PowerPoint Presentation</vt:lpstr>
      <vt:lpstr>PowerPoint Presentation</vt:lpstr>
      <vt:lpstr>MySQL as a language</vt:lpstr>
      <vt:lpstr>In order to be benefited!</vt:lpstr>
      <vt:lpstr>PowerPoint Presentation</vt:lpstr>
      <vt:lpstr>PowerPoint Presentation</vt:lpstr>
      <vt:lpstr>Relevance of DB to company (1)</vt:lpstr>
      <vt:lpstr>Relevance of DB to company (2)</vt:lpstr>
      <vt:lpstr>Thinking about this example</vt:lpstr>
      <vt:lpstr>A simple comparison between SQL and Excel</vt:lpstr>
      <vt:lpstr>Relevance of DB to your career (1)</vt:lpstr>
      <vt:lpstr>Relevance of DB to your career (2)</vt:lpstr>
      <vt:lpstr>Finally, it is nice to be capable of exploring this world via data!</vt:lpstr>
      <vt:lpstr>First Impression on MySQL</vt:lpstr>
      <vt:lpstr>What is database? (e.g., Youtube)</vt:lpstr>
      <vt:lpstr>PowerPoint Presentation</vt:lpstr>
      <vt:lpstr>Importance of database language (an example of Youtube) </vt:lpstr>
      <vt:lpstr>Market share</vt:lpstr>
      <vt:lpstr>MySQL and Oracle are similar</vt:lpstr>
      <vt:lpstr>Database Languages (Oracle vs. MySQL)</vt:lpstr>
      <vt:lpstr>History of MySQL</vt:lpstr>
      <vt:lpstr>Key features of MySQL </vt:lpstr>
      <vt:lpstr>Key component of relational database</vt:lpstr>
      <vt:lpstr>Characteristics of a table</vt:lpstr>
      <vt:lpstr>Key features of MySQL </vt:lpstr>
      <vt:lpstr>MySQL client/server</vt:lpstr>
      <vt:lpstr>MySQL client/server - Kill a process</vt:lpstr>
      <vt:lpstr>MySQL licensing</vt:lpstr>
      <vt:lpstr>The ‘nature’ of MySQL (personal feeling)</vt:lpstr>
      <vt:lpstr>Prerequisites to use MySQL</vt:lpstr>
      <vt:lpstr>MySQL Graphical User Interface (GUI) tools</vt:lpstr>
      <vt:lpstr>We have prepared for you…</vt:lpstr>
      <vt:lpstr>PowerPoint Presentation</vt:lpstr>
      <vt:lpstr>Installation of MySQL community version</vt:lpstr>
      <vt:lpstr>Sign up or not?</vt:lpstr>
      <vt:lpstr>https://www.heidisql.com/download.php</vt:lpstr>
      <vt:lpstr>Connecting MySQL server with HeidiSQL</vt:lpstr>
      <vt:lpstr>Setup a remote connection</vt:lpstr>
      <vt:lpstr>Rename database session</vt:lpstr>
      <vt:lpstr>Setup a local server</vt:lpstr>
      <vt:lpstr>Change interface language</vt:lpstr>
      <vt:lpstr>PowerPoint Presentation</vt:lpstr>
      <vt:lpstr>Basic interface of HeidiSQL</vt:lpstr>
      <vt:lpstr>One big advantage of using HeidiSQL.</vt:lpstr>
      <vt:lpstr>For the hands-on session</vt:lpstr>
      <vt:lpstr>Denied Access &amp; Late registration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2015-02-05T08:20:08Z</dcterms:created>
  <dcterms:modified xsi:type="dcterms:W3CDTF">2022-09-07T05:04:03Z</dcterms:modified>
</cp:coreProperties>
</file>